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Lst>
  <p:notesMasterIdLst>
    <p:notesMasterId r:id="rId5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j5reGbSxBPSFKyN/dK/rhT+6lR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8da673635_8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f8da673635_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9171a1c1a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f9171a1c1a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f9171a1c1a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9171a1c1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f9171a1c1a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f9171a1c1a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9171a1c1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f9171a1c1a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f9171a1c1a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9171a1c1a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f9171a1c1a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f9171a1c1a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问题和需求简单一页概括，毕竟重点是可视化，突出分析难就可</a:t>
            </a:r>
            <a:endParaRPr/>
          </a:p>
        </p:txBody>
      </p:sp>
      <p:sp>
        <p:nvSpPr>
          <p:cNvPr id="478" name="Google Shape;47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问题和需求简单一页概括，毕竟重点是可视化，突出分析难就可</a:t>
            </a:r>
            <a:endParaRPr/>
          </a:p>
        </p:txBody>
      </p:sp>
      <p:sp>
        <p:nvSpPr>
          <p:cNvPr id="493" name="Google Shape;49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7c5d3b4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7c5d3b49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f7c5d3b49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7c5d3b491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f7c5d3b491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gf7c5d3b491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9183d3956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9183d3956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9183d3956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9183d3956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9183d3956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f9183d3956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8da673635_1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f8da673635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9183d39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f9183d39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f9183d3956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贴上传的截图</a:t>
            </a:r>
            <a:endParaRPr/>
          </a:p>
        </p:txBody>
      </p:sp>
      <p:sp>
        <p:nvSpPr>
          <p:cNvPr id="584" name="Google Shape;5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到时候贴从服务器获取数据的代码或截图</a:t>
            </a:r>
            <a:endParaRPr/>
          </a:p>
          <a:p>
            <a:pPr marL="0" lvl="0" indent="0" algn="l" rtl="0">
              <a:spcBef>
                <a:spcPts val="0"/>
              </a:spcBef>
              <a:spcAft>
                <a:spcPts val="0"/>
              </a:spcAft>
              <a:buNone/>
            </a:pPr>
            <a:endParaRPr/>
          </a:p>
        </p:txBody>
      </p:sp>
      <p:sp>
        <p:nvSpPr>
          <p:cNvPr id="600" name="Google Shape;60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f8da673635_6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f8da673635_6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8da673635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f8da673635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我们绘制了在整个时间范围内每天的游客总数</a:t>
            </a:r>
            <a:endParaRPr/>
          </a:p>
          <a:p>
            <a:pPr marL="0" lvl="0" indent="0" algn="l" rtl="0">
              <a:spcBef>
                <a:spcPts val="0"/>
              </a:spcBef>
              <a:spcAft>
                <a:spcPts val="0"/>
              </a:spcAft>
              <a:buNone/>
            </a:pPr>
            <a:r>
              <a:rPr lang="en-US"/>
              <a:t>在整个时间序列中，有一个有趣的长期阶梯结构。这可能与新餐馆被添加到数据库中有关。</a:t>
            </a:r>
            <a:endParaRPr/>
          </a:p>
          <a:p>
            <a:pPr marL="0" lvl="0" indent="0" algn="l" rtl="0">
              <a:spcBef>
                <a:spcPts val="0"/>
              </a:spcBef>
              <a:spcAft>
                <a:spcPts val="0"/>
              </a:spcAft>
              <a:buNone/>
            </a:pPr>
            <a:r>
              <a:rPr lang="en-US"/>
              <a:t>此外，我们已经看到一个周期性的模式，很可能与每周的周期相对应。</a:t>
            </a:r>
            <a:endParaRPr/>
          </a:p>
        </p:txBody>
      </p:sp>
      <p:sp>
        <p:nvSpPr>
          <p:cNvPr id="643" name="Google Shape;643;gf8da673635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8da673635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f8da673635_2_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我们绘制了整个时间范围内每个工作日和每个周末的访客总数。</a:t>
            </a:r>
            <a:endParaRPr/>
          </a:p>
          <a:p>
            <a:pPr marL="0" lvl="0" indent="0" algn="l" rtl="0">
              <a:spcBef>
                <a:spcPts val="0"/>
              </a:spcBef>
              <a:spcAft>
                <a:spcPts val="0"/>
              </a:spcAft>
              <a:buNone/>
            </a:pPr>
            <a:r>
              <a:rPr lang="en-US"/>
              <a:t>周五和周六似乎是最受欢迎的日子；这也是可以预期的。</a:t>
            </a:r>
            <a:endParaRPr/>
          </a:p>
          <a:p>
            <a:pPr marL="0" lvl="0" indent="0" algn="l" rtl="0">
              <a:spcBef>
                <a:spcPts val="0"/>
              </a:spcBef>
              <a:spcAft>
                <a:spcPts val="0"/>
              </a:spcAft>
              <a:buNone/>
            </a:pPr>
            <a:r>
              <a:rPr lang="en-US"/>
              <a:t>周日不是最热门的，可能是因为餐厅休息。</a:t>
            </a:r>
            <a:endParaRPr/>
          </a:p>
          <a:p>
            <a:pPr marL="0" lvl="0" indent="0" algn="l" rtl="0">
              <a:spcBef>
                <a:spcPts val="0"/>
              </a:spcBef>
              <a:spcAft>
                <a:spcPts val="0"/>
              </a:spcAft>
              <a:buNone/>
            </a:pPr>
            <a:r>
              <a:rPr lang="en-US"/>
              <a:t>周一和周二的平均访客数量最低。</a:t>
            </a:r>
            <a:endParaRPr/>
          </a:p>
          <a:p>
            <a:pPr marL="0" lvl="0" indent="0" algn="l" rtl="0">
              <a:spcBef>
                <a:spcPts val="0"/>
              </a:spcBef>
              <a:spcAft>
                <a:spcPts val="0"/>
              </a:spcAft>
              <a:buNone/>
            </a:pPr>
            <a:r>
              <a:rPr lang="en-US"/>
              <a:t>。</a:t>
            </a:r>
            <a:endParaRPr/>
          </a:p>
        </p:txBody>
      </p:sp>
      <p:sp>
        <p:nvSpPr>
          <p:cNvPr id="659" name="Google Shape;659;gf8da673635_2_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8da673635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f8da673635_2_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我们绘制了整个时间范围内每个工作日和每个周末的访客总数。</a:t>
            </a:r>
            <a:endParaRPr/>
          </a:p>
          <a:p>
            <a:pPr marL="0" lvl="0" indent="0" algn="l" rtl="0">
              <a:spcBef>
                <a:spcPts val="0"/>
              </a:spcBef>
              <a:spcAft>
                <a:spcPts val="0"/>
              </a:spcAft>
              <a:buNone/>
            </a:pPr>
            <a:r>
              <a:rPr lang="en-US"/>
              <a:t>1月至3月期间持续繁忙。</a:t>
            </a:r>
            <a:endParaRPr/>
          </a:p>
          <a:p>
            <a:pPr marL="0" lvl="0" indent="0" algn="l" rtl="0">
              <a:spcBef>
                <a:spcPts val="0"/>
              </a:spcBef>
              <a:spcAft>
                <a:spcPts val="0"/>
              </a:spcAft>
              <a:buNone/>
            </a:pPr>
            <a:r>
              <a:rPr lang="en-US"/>
              <a:t>6-7月最闲</a:t>
            </a:r>
            <a:endParaRPr/>
          </a:p>
          <a:p>
            <a:pPr marL="0" lvl="0" indent="0" algn="l" rtl="0">
              <a:spcBef>
                <a:spcPts val="0"/>
              </a:spcBef>
              <a:spcAft>
                <a:spcPts val="0"/>
              </a:spcAft>
              <a:buNone/>
            </a:pPr>
            <a:r>
              <a:rPr lang="en-US"/>
              <a:t>个人认为月份的热门与否和假期有关系</a:t>
            </a:r>
            <a:endParaRPr/>
          </a:p>
          <a:p>
            <a:pPr marL="0" lvl="0" indent="0" algn="l" rtl="0">
              <a:spcBef>
                <a:spcPts val="0"/>
              </a:spcBef>
              <a:spcAft>
                <a:spcPts val="0"/>
              </a:spcAft>
              <a:buNone/>
            </a:pPr>
            <a:endParaRPr/>
          </a:p>
        </p:txBody>
      </p:sp>
      <p:sp>
        <p:nvSpPr>
          <p:cNvPr id="677" name="Google Shape;677;gf8da673635_2_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f8da673635_2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gf8da673635_2_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我们绘制了在整个时间范围内每天的预订游客总数。</a:t>
            </a:r>
            <a:endParaRPr/>
          </a:p>
          <a:p>
            <a:pPr marL="0" lvl="0" indent="0" algn="l" rtl="0">
              <a:spcBef>
                <a:spcPts val="0"/>
              </a:spcBef>
              <a:spcAft>
                <a:spcPts val="0"/>
              </a:spcAft>
              <a:buNone/>
            </a:pPr>
            <a:r>
              <a:rPr lang="en-US"/>
              <a:t>2016年的预约量很少，甚至很长一段时间内都没有（个人认为是数据丢失）。</a:t>
            </a:r>
            <a:endParaRPr/>
          </a:p>
          <a:p>
            <a:pPr marL="0" lvl="0" indent="0" algn="l" rtl="0">
              <a:spcBef>
                <a:spcPts val="0"/>
              </a:spcBef>
              <a:spcAft>
                <a:spcPts val="0"/>
              </a:spcAft>
              <a:buNone/>
            </a:pPr>
            <a:r>
              <a:rPr lang="en-US"/>
              <a:t> 在2017年，游客数量保持强劲。</a:t>
            </a:r>
            <a:endParaRPr/>
          </a:p>
          <a:p>
            <a:pPr marL="0" lvl="0" indent="0" algn="l" rtl="0">
              <a:spcBef>
                <a:spcPts val="0"/>
              </a:spcBef>
              <a:spcAft>
                <a:spcPts val="0"/>
              </a:spcAft>
              <a:buNone/>
            </a:pPr>
            <a:r>
              <a:rPr lang="en-US"/>
              <a:t>我们看到第一季度后的巨大下降，很可能与这些预订是在时间段的末尾有关，这意味着长期预订不会成为这个数据集的一部分。</a:t>
            </a:r>
            <a:endParaRPr/>
          </a:p>
        </p:txBody>
      </p:sp>
      <p:sp>
        <p:nvSpPr>
          <p:cNvPr id="694" name="Google Shape;694;gf8da673635_2_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f8da673635_2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f8da673635_2_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我们绘制了在整个时间范围内每小时预订和访问餐厅的预约游客总数。</a:t>
            </a:r>
            <a:endParaRPr/>
          </a:p>
          <a:p>
            <a:pPr marL="0" lvl="0" indent="0" algn="l" rtl="0">
              <a:spcBef>
                <a:spcPts val="0"/>
              </a:spcBef>
              <a:spcAft>
                <a:spcPts val="0"/>
              </a:spcAft>
              <a:buNone/>
            </a:pPr>
            <a:r>
              <a:rPr lang="en-US"/>
              <a:t>预约通常是在晚上的晚餐时间进行的。</a:t>
            </a:r>
            <a:endParaRPr/>
          </a:p>
          <a:p>
            <a:pPr marL="0" lvl="0" indent="0" algn="l" rtl="0">
              <a:spcBef>
                <a:spcPts val="0"/>
              </a:spcBef>
              <a:spcAft>
                <a:spcPts val="0"/>
              </a:spcAft>
              <a:buNone/>
            </a:pPr>
            <a:r>
              <a:rPr lang="en-US"/>
              <a:t>就餐时间与预约时间差不多，这意味着游客通常在就餐时间进行下一次的预约</a:t>
            </a:r>
            <a:endParaRPr/>
          </a:p>
        </p:txBody>
      </p:sp>
      <p:sp>
        <p:nvSpPr>
          <p:cNvPr id="711" name="Google Shape;711;gf8da673635_2_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f8da673635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gf8da673635_2_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我们绘制了15天内和超过15天的整个时间范围内的预约时间和实际访问时间之间的差异（间隔）。</a:t>
            </a:r>
            <a:endParaRPr/>
          </a:p>
          <a:p>
            <a:pPr marL="0" lvl="0" indent="0" algn="l" rtl="0">
              <a:spcBef>
                <a:spcPts val="0"/>
              </a:spcBef>
              <a:spcAft>
                <a:spcPts val="0"/>
              </a:spcAft>
              <a:buNone/>
            </a:pPr>
            <a:r>
              <a:rPr lang="en-US"/>
              <a:t>这里以小时为单位显示，从预订到访问餐厅之间的时间遵循一个漂亮的24小时模式。最流行的策略是在访问前几个小时预订，但如果预订的时间更早，那么在晚上预订下一个晚上的桌子似乎很常见。</a:t>
            </a:r>
            <a:endParaRPr/>
          </a:p>
          <a:p>
            <a:pPr marL="0" lvl="0" indent="0" algn="l" rtl="0">
              <a:spcBef>
                <a:spcPts val="0"/>
              </a:spcBef>
              <a:spcAft>
                <a:spcPts val="0"/>
              </a:spcAft>
              <a:buNone/>
            </a:pPr>
            <a:r>
              <a:rPr lang="en-US"/>
              <a:t>超过15天的预定依旧有很多，但是超过两个月的预定就很少了，这也印证了之前说的长预约不在数据集中</a:t>
            </a:r>
            <a:endParaRPr/>
          </a:p>
        </p:txBody>
      </p:sp>
      <p:sp>
        <p:nvSpPr>
          <p:cNvPr id="728" name="Google Shape;728;gf8da673635_2_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问题和需求简单一页概括，毕竟重点是可视化，突出分析难就可</a:t>
            </a:r>
            <a:endParaRPr/>
          </a:p>
        </p:txBody>
      </p:sp>
      <p:sp>
        <p:nvSpPr>
          <p:cNvPr id="303" name="Google Shape;30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8da673635_2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gf8da673635_2_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我们画出不同类型的菜肴和拥有最多餐厅的地区。</a:t>
            </a:r>
            <a:endParaRPr/>
          </a:p>
          <a:p>
            <a:pPr marL="0" lvl="0" indent="0" algn="l" rtl="0">
              <a:spcBef>
                <a:spcPts val="0"/>
              </a:spcBef>
              <a:spcAft>
                <a:spcPts val="0"/>
              </a:spcAft>
              <a:buNone/>
            </a:pPr>
            <a:r>
              <a:rPr lang="en-US"/>
              <a:t>有很多居酒屋，其次是咖啡馆</a:t>
            </a:r>
            <a:endParaRPr/>
          </a:p>
          <a:p>
            <a:pPr marL="0" lvl="0" indent="0" algn="l" rtl="0">
              <a:spcBef>
                <a:spcPts val="0"/>
              </a:spcBef>
              <a:spcAft>
                <a:spcPts val="0"/>
              </a:spcAft>
              <a:buNone/>
            </a:pPr>
            <a:r>
              <a:rPr lang="en-US"/>
              <a:t>福冈地区的餐厅数量最多，其次是很多很多东京地区。</a:t>
            </a:r>
            <a:endParaRPr/>
          </a:p>
        </p:txBody>
      </p:sp>
      <p:sp>
        <p:nvSpPr>
          <p:cNvPr id="750" name="Google Shape;750;gf8da673635_2_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8da673635_2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f8da673635_2_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f8da673635_2_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8da673635_2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f8da673635_2_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我们绘制了假期一共有多少个，以及它们在整个时间范围内的分布情况。</a:t>
            </a:r>
            <a:endParaRPr/>
          </a:p>
          <a:p>
            <a:pPr marL="0" lvl="0" indent="0" algn="l" rtl="0">
              <a:spcBef>
                <a:spcPts val="0"/>
              </a:spcBef>
              <a:spcAft>
                <a:spcPts val="0"/>
              </a:spcAft>
              <a:buNone/>
            </a:pPr>
            <a:r>
              <a:rPr lang="en-US"/>
              <a:t>2016年1月至5月的假期与2017年相同。</a:t>
            </a:r>
            <a:endParaRPr/>
          </a:p>
          <a:p>
            <a:pPr marL="0" lvl="0" indent="0" algn="l" rtl="0">
              <a:spcBef>
                <a:spcPts val="0"/>
              </a:spcBef>
              <a:spcAft>
                <a:spcPts val="0"/>
              </a:spcAft>
              <a:buNone/>
            </a:pPr>
            <a:r>
              <a:rPr lang="en-US"/>
              <a:t>我们的数据中大约有7%的假期。</a:t>
            </a:r>
            <a:endParaRPr/>
          </a:p>
        </p:txBody>
      </p:sp>
      <p:sp>
        <p:nvSpPr>
          <p:cNvPr id="781" name="Google Shape;781;gf8da673635_2_2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8da673635_2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f8da673635_2_2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我们的第一个多特征空间图涉及到不同类型餐厅的平均游客数量。我们用一个面图来区分14个类别的餐厅类型。</a:t>
            </a:r>
            <a:endParaRPr/>
          </a:p>
          <a:p>
            <a:pPr marL="0" lvl="0" indent="0" algn="l" rtl="0">
              <a:spcBef>
                <a:spcPts val="0"/>
              </a:spcBef>
              <a:spcAft>
                <a:spcPts val="0"/>
              </a:spcAft>
              <a:buNone/>
            </a:pPr>
            <a:r>
              <a:rPr lang="en-US"/>
              <a:t>平均值在每个流派每天10到100个游客之间。在每个类别中，长期趋势看起来相当稳定。</a:t>
            </a:r>
            <a:endParaRPr/>
          </a:p>
          <a:p>
            <a:pPr marL="0" lvl="0" indent="0" algn="l" rtl="0">
              <a:spcBef>
                <a:spcPts val="0"/>
              </a:spcBef>
              <a:spcAft>
                <a:spcPts val="0"/>
              </a:spcAft>
              <a:buNone/>
            </a:pPr>
            <a:r>
              <a:rPr lang="en-US"/>
              <a:t>创意美食 "和 "御好烧 "有上升的趋势。而 "亚洲 "食品的受欢迎程度自2016年底以来一直在下降。</a:t>
            </a:r>
            <a:endParaRPr/>
          </a:p>
          <a:p>
            <a:pPr marL="0" lvl="0" indent="0" algn="l" rtl="0">
              <a:spcBef>
                <a:spcPts val="0"/>
              </a:spcBef>
              <a:spcAft>
                <a:spcPts val="0"/>
              </a:spcAft>
              <a:buNone/>
            </a:pPr>
            <a:endParaRPr/>
          </a:p>
        </p:txBody>
      </p:sp>
      <p:sp>
        <p:nvSpPr>
          <p:cNvPr id="797" name="Google Shape;797;gf8da673635_2_2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8da673635_2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gf8da673635_2_2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周末和工作日的最大区别存在于 "卡拉OK "酒吧，它们统治着周末。相似的是，"国际 "美食也统治了周末。</a:t>
            </a:r>
            <a:endParaRPr/>
          </a:p>
          <a:p>
            <a:pPr marL="0" lvl="0" indent="0" algn="l" rtl="0">
              <a:spcBef>
                <a:spcPts val="0"/>
              </a:spcBef>
              <a:spcAft>
                <a:spcPts val="0"/>
              </a:spcAft>
              <a:buNone/>
            </a:pPr>
            <a:r>
              <a:rPr lang="en-US"/>
              <a:t>没有一个流派真正违背了周末更繁忙的趋势。最小的变化是在一般的 "其他 "类别，"日本 "食品，以及 "韩国 "美食，这是唯一的类别，周五是最繁忙的日子。</a:t>
            </a:r>
            <a:endParaRPr/>
          </a:p>
          <a:p>
            <a:pPr marL="0" lvl="0" indent="0" algn="l" rtl="0">
              <a:spcBef>
                <a:spcPts val="0"/>
              </a:spcBef>
              <a:spcAft>
                <a:spcPts val="0"/>
              </a:spcAft>
              <a:buNone/>
            </a:pPr>
            <a:r>
              <a:rPr lang="en-US"/>
              <a:t>一般的 "酒吧/鸡尾酒 "在整体上明显不受欢迎。</a:t>
            </a:r>
            <a:endParaRPr/>
          </a:p>
        </p:txBody>
      </p:sp>
      <p:sp>
        <p:nvSpPr>
          <p:cNvPr id="815" name="Google Shape;815;gf8da673635_2_2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f8da673635_2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gf8da673635_2_2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亚洲 "餐厅的访客很少少于10人。</a:t>
            </a:r>
            <a:endParaRPr/>
          </a:p>
          <a:p>
            <a:pPr marL="0" lvl="0" indent="0" algn="l" rtl="0">
              <a:spcBef>
                <a:spcPts val="0"/>
              </a:spcBef>
              <a:spcAft>
                <a:spcPts val="0"/>
              </a:spcAft>
              <a:buNone/>
            </a:pPr>
            <a:endParaRPr/>
          </a:p>
          <a:p>
            <a:pPr marL="0" lvl="0" indent="0" algn="l" rtl="0">
              <a:spcBef>
                <a:spcPts val="0"/>
              </a:spcBef>
              <a:spcAft>
                <a:spcPts val="0"/>
              </a:spcAft>
              <a:buNone/>
            </a:pPr>
            <a:r>
              <a:rPr lang="en-US"/>
              <a:t>由于周末的强烈影响，"卡拉OK "场所显示出非常广泛的分布。</a:t>
            </a:r>
            <a:endParaRPr/>
          </a:p>
        </p:txBody>
      </p:sp>
      <p:sp>
        <p:nvSpPr>
          <p:cNvPr id="836" name="Google Shape;836;gf8da673635_2_2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f8da673635_2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gf8da673635_2_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我们将通过比较有假期的日子与没有假期标志的日子的统计数字来研究假期对我们的游客数量的影响。</a:t>
            </a:r>
            <a:endParaRPr/>
          </a:p>
          <a:p>
            <a:pPr marL="0" lvl="0" indent="0" algn="l" rtl="0">
              <a:spcBef>
                <a:spcPts val="0"/>
              </a:spcBef>
              <a:spcAft>
                <a:spcPts val="0"/>
              </a:spcAft>
              <a:buNone/>
            </a:pPr>
            <a:r>
              <a:rPr lang="en-US"/>
              <a:t>总的来说，假期对平均访客数量没有任何影响（左图）。就像很多时候一样，更多的信息隐藏在细节中。</a:t>
            </a:r>
            <a:endParaRPr/>
          </a:p>
          <a:p>
            <a:pPr marL="0" lvl="0" indent="0" algn="l" rtl="0">
              <a:spcBef>
                <a:spcPts val="0"/>
              </a:spcBef>
              <a:spcAft>
                <a:spcPts val="0"/>
              </a:spcAft>
              <a:buNone/>
            </a:pPr>
            <a:r>
              <a:rPr lang="en-US"/>
              <a:t>虽然周末的假期对游客人数影响不大，甚至略有减少，但对工作日有更明显的影响；特别是周一和周二（右图）。</a:t>
            </a:r>
            <a:endParaRPr/>
          </a:p>
        </p:txBody>
      </p:sp>
      <p:sp>
        <p:nvSpPr>
          <p:cNvPr id="855" name="Google Shape;855;gf8da673635_2_2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f8da673635_2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gf8da673635_2_2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只有少数类型的餐馆的中位数超过了每个地区的2家餐馆。比如。"意大利/法国 "餐馆或 "酒吧/鸡尾酒 "场所</a:t>
            </a:r>
            <a:endParaRPr/>
          </a:p>
          <a:p>
            <a:pPr marL="0" lvl="0" indent="0" algn="l" rtl="0">
              <a:spcBef>
                <a:spcPts val="0"/>
              </a:spcBef>
              <a:spcAft>
                <a:spcPts val="0"/>
              </a:spcAft>
              <a:buNone/>
            </a:pPr>
            <a:endParaRPr/>
          </a:p>
          <a:p>
            <a:pPr marL="0" lvl="0" indent="0" algn="l" rtl="0">
              <a:spcBef>
                <a:spcPts val="0"/>
              </a:spcBef>
              <a:spcAft>
                <a:spcPts val="0"/>
              </a:spcAft>
              <a:buNone/>
            </a:pPr>
            <a:r>
              <a:rPr lang="en-US"/>
              <a:t>"咖啡馆 "的数量最多，在一个地区（福冈县福冈市大名）出现了26次。</a:t>
            </a:r>
            <a:endParaRPr/>
          </a:p>
        </p:txBody>
      </p:sp>
      <p:sp>
        <p:nvSpPr>
          <p:cNvPr id="876" name="Google Shape;876;gf8da673635_2_2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f8da673635_2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f8da673635_2_3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我们将总的预订游客数与实际游客数进行对比。</a:t>
            </a:r>
            <a:endParaRPr/>
          </a:p>
          <a:p>
            <a:pPr marL="0" lvl="0" indent="0" algn="l" rtl="0">
              <a:spcBef>
                <a:spcPts val="0"/>
              </a:spcBef>
              <a:spcAft>
                <a:spcPts val="0"/>
              </a:spcAft>
              <a:buNone/>
            </a:pPr>
            <a:r>
              <a:rPr lang="en-US"/>
              <a:t>直方图显示，预留游客和游客数量在~20以下达到峰值，并在很大程度上局限于100以下的范围。</a:t>
            </a:r>
            <a:endParaRPr/>
          </a:p>
          <a:p>
            <a:pPr marL="0" lvl="0" indent="0" algn="l" rtl="0">
              <a:spcBef>
                <a:spcPts val="0"/>
              </a:spcBef>
              <a:spcAft>
                <a:spcPts val="0"/>
              </a:spcAft>
              <a:buNone/>
            </a:pPr>
            <a:r>
              <a:rPr lang="en-US"/>
              <a:t>散点在很大程度上落在特征线之上，表明在某一天有更多的游客比预约游客多。这并不奇怪，因为总是有一定数量的人是走访的顾客。</a:t>
            </a:r>
            <a:endParaRPr/>
          </a:p>
          <a:p>
            <a:pPr marL="0" lvl="0" indent="0" algn="l" rtl="0">
              <a:spcBef>
                <a:spcPts val="0"/>
              </a:spcBef>
              <a:spcAft>
                <a:spcPts val="0"/>
              </a:spcAft>
              <a:buNone/>
            </a:pPr>
            <a:endParaRPr/>
          </a:p>
        </p:txBody>
      </p:sp>
      <p:sp>
        <p:nvSpPr>
          <p:cNvPr id="894" name="Google Shape;894;gf8da673635_2_3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f8da673635_2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gf8da673635_2_3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曲线主要是在基线之上（即访客多于预订）。</a:t>
            </a:r>
            <a:endParaRPr/>
          </a:p>
        </p:txBody>
      </p:sp>
      <p:sp>
        <p:nvSpPr>
          <p:cNvPr id="914" name="Google Shape;914;gf8da673635_2_3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问题和需求简单一页概括，毕竟重点是可视化，突出分析难就可</a:t>
            </a:r>
            <a:endParaRPr/>
          </a:p>
        </p:txBody>
      </p:sp>
      <p:sp>
        <p:nvSpPr>
          <p:cNvPr id="317" name="Google Shape;31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f8da673635_2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f8da673635_2_3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最后，让我们快速看一下假期对预订和访客之间差异的影响。</a:t>
            </a:r>
            <a:endParaRPr/>
          </a:p>
          <a:p>
            <a:pPr marL="0" lvl="0" indent="0" algn="l" rtl="0">
              <a:spcBef>
                <a:spcPts val="0"/>
              </a:spcBef>
              <a:spcAft>
                <a:spcPts val="0"/>
              </a:spcAft>
              <a:buNone/>
            </a:pPr>
            <a:r>
              <a:rPr lang="en-US"/>
              <a:t>与节假日的预订相比，游客的数量要多一些。峰值几乎是相同的，但我们看到小而明显的差异，朝着更大的数字。</a:t>
            </a:r>
            <a:endParaRPr/>
          </a:p>
        </p:txBody>
      </p:sp>
      <p:sp>
        <p:nvSpPr>
          <p:cNvPr id="929" name="Google Shape;929;gf8da673635_2_3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f8da673635_2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5" name="Google Shape;945;gf8da673635_2_3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我们发现没有明显的差异，尽管我们看到在周末，特别是周日，与预订相比，有更多的游客的轻微趋势。</a:t>
            </a:r>
            <a:endParaRPr/>
          </a:p>
        </p:txBody>
      </p:sp>
      <p:sp>
        <p:nvSpPr>
          <p:cNvPr id="946" name="Google Shape;946;gf8da673635_2_3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f8da673635_2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f8da673635_2_3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作为所有距离的单一参考点，我们选择纬度中值和经度中值。</a:t>
            </a:r>
            <a:endParaRPr/>
          </a:p>
          <a:p>
            <a:pPr marL="0" lvl="0" indent="0" algn="l" rtl="0">
              <a:spcBef>
                <a:spcPts val="0"/>
              </a:spcBef>
              <a:spcAft>
                <a:spcPts val="0"/>
              </a:spcAft>
              <a:buNone/>
            </a:pPr>
            <a:r>
              <a:rPr lang="en-US"/>
              <a:t>距离分布在很短的数值上有一个明显的峰值；这是可以预期的，因为我们的参考是中位数。</a:t>
            </a:r>
            <a:endParaRPr/>
          </a:p>
          <a:p>
            <a:pPr marL="0" lvl="0" indent="0" algn="l" rtl="0">
              <a:spcBef>
                <a:spcPts val="0"/>
              </a:spcBef>
              <a:spcAft>
                <a:spcPts val="0"/>
              </a:spcAft>
              <a:buNone/>
            </a:pPr>
            <a:r>
              <a:rPr lang="en-US"/>
              <a:t>我们还看到更多的峰值，最突出的是在~450公里和~800公里附近。这些将对应于（一组）城市。</a:t>
            </a:r>
            <a:endParaRPr/>
          </a:p>
        </p:txBody>
      </p:sp>
      <p:sp>
        <p:nvSpPr>
          <p:cNvPr id="963" name="Google Shape;963;gf8da673635_2_3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f8da673635_2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gf8da673635_2_3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gf8da673635_2_3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f8da673635_6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gf8da673635_6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0" name="Google Shape;111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问题和需求简单一页概括，毕竟重点是可视化，突出分析难就可</a:t>
            </a:r>
            <a:endParaRPr/>
          </a:p>
        </p:txBody>
      </p:sp>
      <p:sp>
        <p:nvSpPr>
          <p:cNvPr id="331" name="Google Shape;3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9" name="Google Shape;116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f8da673635_6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6" name="Google Shape;1186;gf8da673635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9171a19d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9171a19d7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f9171a19d7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9171a19d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f9171a19d7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f9171a19d7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5"/>
        <p:cNvGrpSpPr/>
        <p:nvPr/>
      </p:nvGrpSpPr>
      <p:grpSpPr>
        <a:xfrm>
          <a:off x="0" y="0"/>
          <a:ext cx="0" cy="0"/>
          <a:chOff x="0" y="0"/>
          <a:chExt cx="0" cy="0"/>
        </a:xfrm>
      </p:grpSpPr>
      <p:sp>
        <p:nvSpPr>
          <p:cNvPr id="16" name="Google Shape;1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0"/>
        <p:cNvGrpSpPr/>
        <p:nvPr/>
      </p:nvGrpSpPr>
      <p:grpSpPr>
        <a:xfrm>
          <a:off x="0" y="0"/>
          <a:ext cx="0" cy="0"/>
          <a:chOff x="0" y="0"/>
          <a:chExt cx="0" cy="0"/>
        </a:xfrm>
      </p:grpSpPr>
      <p:sp>
        <p:nvSpPr>
          <p:cNvPr id="91" name="Google Shape;91;gf8da673635_2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gf8da673635_2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gf8da673635_2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94"/>
        <p:cNvGrpSpPr/>
        <p:nvPr/>
      </p:nvGrpSpPr>
      <p:grpSpPr>
        <a:xfrm>
          <a:off x="0" y="0"/>
          <a:ext cx="0" cy="0"/>
          <a:chOff x="0" y="0"/>
          <a:chExt cx="0" cy="0"/>
        </a:xfrm>
      </p:grpSpPr>
      <p:sp>
        <p:nvSpPr>
          <p:cNvPr id="95" name="Google Shape;95;gf8da673635_2_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gf8da673635_2_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 name="Google Shape;97;gf8da673635_2_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gf8da673635_2_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gf8da673635_2_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00"/>
        <p:cNvGrpSpPr/>
        <p:nvPr/>
      </p:nvGrpSpPr>
      <p:grpSpPr>
        <a:xfrm>
          <a:off x="0" y="0"/>
          <a:ext cx="0" cy="0"/>
          <a:chOff x="0" y="0"/>
          <a:chExt cx="0" cy="0"/>
        </a:xfrm>
      </p:grpSpPr>
      <p:sp>
        <p:nvSpPr>
          <p:cNvPr id="101" name="Google Shape;101;gf8da673635_2_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gf8da673635_2_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gf8da673635_2_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gf8da673635_2_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gf8da673635_2_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06"/>
        <p:cNvGrpSpPr/>
        <p:nvPr/>
      </p:nvGrpSpPr>
      <p:grpSpPr>
        <a:xfrm>
          <a:off x="0" y="0"/>
          <a:ext cx="0" cy="0"/>
          <a:chOff x="0" y="0"/>
          <a:chExt cx="0" cy="0"/>
        </a:xfrm>
      </p:grpSpPr>
      <p:sp>
        <p:nvSpPr>
          <p:cNvPr id="107" name="Google Shape;107;gf8da673635_2_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gf8da673635_2_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gf8da673635_2_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gf8da673635_2_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gf8da673635_2_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12"/>
        <p:cNvGrpSpPr/>
        <p:nvPr/>
      </p:nvGrpSpPr>
      <p:grpSpPr>
        <a:xfrm>
          <a:off x="0" y="0"/>
          <a:ext cx="0" cy="0"/>
          <a:chOff x="0" y="0"/>
          <a:chExt cx="0" cy="0"/>
        </a:xfrm>
      </p:grpSpPr>
      <p:sp>
        <p:nvSpPr>
          <p:cNvPr id="113" name="Google Shape;113;gf8da673635_2_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gf8da673635_2_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gf8da673635_2_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gf8da673635_2_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gf8da673635_2_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gf8da673635_2_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9"/>
        <p:cNvGrpSpPr/>
        <p:nvPr/>
      </p:nvGrpSpPr>
      <p:grpSpPr>
        <a:xfrm>
          <a:off x="0" y="0"/>
          <a:ext cx="0" cy="0"/>
          <a:chOff x="0" y="0"/>
          <a:chExt cx="0" cy="0"/>
        </a:xfrm>
      </p:grpSpPr>
      <p:sp>
        <p:nvSpPr>
          <p:cNvPr id="120" name="Google Shape;120;gf8da673635_2_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gf8da673635_2_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gf8da673635_2_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gf8da673635_2_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gf8da673635_2_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gf8da673635_2_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gf8da673635_2_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f8da673635_2_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8"/>
        <p:cNvGrpSpPr/>
        <p:nvPr/>
      </p:nvGrpSpPr>
      <p:grpSpPr>
        <a:xfrm>
          <a:off x="0" y="0"/>
          <a:ext cx="0" cy="0"/>
          <a:chOff x="0" y="0"/>
          <a:chExt cx="0" cy="0"/>
        </a:xfrm>
      </p:grpSpPr>
      <p:sp>
        <p:nvSpPr>
          <p:cNvPr id="129" name="Google Shape;129;gf8da673635_2_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gf8da673635_2_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gf8da673635_2_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gf8da673635_2_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3"/>
        <p:cNvGrpSpPr/>
        <p:nvPr/>
      </p:nvGrpSpPr>
      <p:grpSpPr>
        <a:xfrm>
          <a:off x="0" y="0"/>
          <a:ext cx="0" cy="0"/>
          <a:chOff x="0" y="0"/>
          <a:chExt cx="0" cy="0"/>
        </a:xfrm>
      </p:grpSpPr>
      <p:sp>
        <p:nvSpPr>
          <p:cNvPr id="134" name="Google Shape;134;gf8da673635_2_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gf8da673635_2_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gf8da673635_2_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gf8da673635_2_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gf8da673635_2_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gf8da673635_2_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0"/>
        <p:cNvGrpSpPr/>
        <p:nvPr/>
      </p:nvGrpSpPr>
      <p:grpSpPr>
        <a:xfrm>
          <a:off x="0" y="0"/>
          <a:ext cx="0" cy="0"/>
          <a:chOff x="0" y="0"/>
          <a:chExt cx="0" cy="0"/>
        </a:xfrm>
      </p:grpSpPr>
      <p:sp>
        <p:nvSpPr>
          <p:cNvPr id="21" name="Google Shape;2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40"/>
        <p:cNvGrpSpPr/>
        <p:nvPr/>
      </p:nvGrpSpPr>
      <p:grpSpPr>
        <a:xfrm>
          <a:off x="0" y="0"/>
          <a:ext cx="0" cy="0"/>
          <a:chOff x="0" y="0"/>
          <a:chExt cx="0" cy="0"/>
        </a:xfrm>
      </p:grpSpPr>
      <p:sp>
        <p:nvSpPr>
          <p:cNvPr id="141" name="Google Shape;141;gf8da673635_2_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gf8da673635_2_56"/>
          <p:cNvSpPr>
            <a:spLocks noGrp="1"/>
          </p:cNvSpPr>
          <p:nvPr>
            <p:ph type="pic" idx="2"/>
          </p:nvPr>
        </p:nvSpPr>
        <p:spPr>
          <a:xfrm>
            <a:off x="5183188" y="987425"/>
            <a:ext cx="6172200" cy="4873625"/>
          </a:xfrm>
          <a:prstGeom prst="rect">
            <a:avLst/>
          </a:prstGeom>
          <a:noFill/>
          <a:ln>
            <a:noFill/>
          </a:ln>
        </p:spPr>
      </p:sp>
      <p:sp>
        <p:nvSpPr>
          <p:cNvPr id="143" name="Google Shape;143;gf8da673635_2_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gf8da673635_2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gf8da673635_2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gf8da673635_2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7"/>
        <p:cNvGrpSpPr/>
        <p:nvPr/>
      </p:nvGrpSpPr>
      <p:grpSpPr>
        <a:xfrm>
          <a:off x="0" y="0"/>
          <a:ext cx="0" cy="0"/>
          <a:chOff x="0" y="0"/>
          <a:chExt cx="0" cy="0"/>
        </a:xfrm>
      </p:grpSpPr>
      <p:sp>
        <p:nvSpPr>
          <p:cNvPr id="148" name="Google Shape;148;gf8da673635_2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gf8da673635_2_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gf8da673635_2_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gf8da673635_2_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gf8da673635_2_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53"/>
        <p:cNvGrpSpPr/>
        <p:nvPr/>
      </p:nvGrpSpPr>
      <p:grpSpPr>
        <a:xfrm>
          <a:off x="0" y="0"/>
          <a:ext cx="0" cy="0"/>
          <a:chOff x="0" y="0"/>
          <a:chExt cx="0" cy="0"/>
        </a:xfrm>
      </p:grpSpPr>
      <p:sp>
        <p:nvSpPr>
          <p:cNvPr id="154" name="Google Shape;154;gf8da673635_2_6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gf8da673635_2_6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gf8da673635_2_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gf8da673635_2_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gf8da673635_2_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65"/>
        <p:cNvGrpSpPr/>
        <p:nvPr/>
      </p:nvGrpSpPr>
      <p:grpSpPr>
        <a:xfrm>
          <a:off x="0" y="0"/>
          <a:ext cx="0" cy="0"/>
          <a:chOff x="0" y="0"/>
          <a:chExt cx="0" cy="0"/>
        </a:xfrm>
      </p:grpSpPr>
      <p:sp>
        <p:nvSpPr>
          <p:cNvPr id="166" name="Google Shape;166;gf8da673635_8_6"/>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67" name="Google Shape;167;gf8da673635_8_6"/>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68" name="Google Shape;168;gf8da673635_8_6"/>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69"/>
        <p:cNvGrpSpPr/>
        <p:nvPr/>
      </p:nvGrpSpPr>
      <p:grpSpPr>
        <a:xfrm>
          <a:off x="0" y="0"/>
          <a:ext cx="0" cy="0"/>
          <a:chOff x="0" y="0"/>
          <a:chExt cx="0" cy="0"/>
        </a:xfrm>
      </p:grpSpPr>
      <p:sp>
        <p:nvSpPr>
          <p:cNvPr id="170" name="Google Shape;170;gf8da673635_8_10"/>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171" name="Google Shape;171;gf8da673635_8_10"/>
          <p:cNvSpPr txBox="1">
            <a:spLocks noGrp="1"/>
          </p:cNvSpPr>
          <p:nvPr>
            <p:ph type="body" idx="1"/>
          </p:nvPr>
        </p:nvSpPr>
        <p:spPr>
          <a:xfrm>
            <a:off x="609600" y="1600201"/>
            <a:ext cx="10972800" cy="4525963"/>
          </a:xfrm>
          <a:prstGeom prst="rect">
            <a:avLst/>
          </a:prstGeom>
          <a:noFill/>
          <a:ln>
            <a:noFill/>
          </a:ln>
        </p:spPr>
        <p:txBody>
          <a:bodyPr spcFirstLastPara="1" wrap="square" lIns="121900" tIns="60925" rIns="121900" bIns="60925" anchor="t" anchorCtr="0">
            <a:normAutofit/>
          </a:bodyPr>
          <a:lstStyle>
            <a:lvl1pPr marL="457200" lvl="0" indent="-381000" algn="l">
              <a:spcBef>
                <a:spcPts val="500"/>
              </a:spcBef>
              <a:spcAft>
                <a:spcPts val="0"/>
              </a:spcAft>
              <a:buClr>
                <a:schemeClr val="dk1"/>
              </a:buClr>
              <a:buSzPts val="2400"/>
              <a:buChar char="•"/>
              <a:defRPr/>
            </a:lvl1pPr>
            <a:lvl2pPr marL="914400" lvl="1" indent="-381000" algn="l">
              <a:spcBef>
                <a:spcPts val="500"/>
              </a:spcBef>
              <a:spcAft>
                <a:spcPts val="0"/>
              </a:spcAft>
              <a:buClr>
                <a:schemeClr val="dk1"/>
              </a:buClr>
              <a:buSzPts val="2400"/>
              <a:buChar char="–"/>
              <a:defRPr/>
            </a:lvl2pPr>
            <a:lvl3pPr marL="1371600" lvl="2" indent="-381000" algn="l">
              <a:spcBef>
                <a:spcPts val="500"/>
              </a:spcBef>
              <a:spcAft>
                <a:spcPts val="0"/>
              </a:spcAft>
              <a:buClr>
                <a:schemeClr val="dk1"/>
              </a:buClr>
              <a:buSzPts val="2400"/>
              <a:buChar char="•"/>
              <a:defRPr/>
            </a:lvl3pPr>
            <a:lvl4pPr marL="1828800" lvl="3" indent="-381000" algn="l">
              <a:spcBef>
                <a:spcPts val="500"/>
              </a:spcBef>
              <a:spcAft>
                <a:spcPts val="0"/>
              </a:spcAft>
              <a:buClr>
                <a:schemeClr val="dk1"/>
              </a:buClr>
              <a:buSzPts val="2400"/>
              <a:buChar char="–"/>
              <a:defRPr/>
            </a:lvl4pPr>
            <a:lvl5pPr marL="2286000" lvl="4" indent="-381000" algn="l">
              <a:spcBef>
                <a:spcPts val="500"/>
              </a:spcBef>
              <a:spcAft>
                <a:spcPts val="0"/>
              </a:spcAft>
              <a:buClr>
                <a:schemeClr val="dk1"/>
              </a:buClr>
              <a:buSzPts val="24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172" name="Google Shape;172;gf8da673635_8_10"/>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73" name="Google Shape;173;gf8da673635_8_10"/>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74" name="Google Shape;174;gf8da673635_8_10"/>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75"/>
        <p:cNvGrpSpPr/>
        <p:nvPr/>
      </p:nvGrpSpPr>
      <p:grpSpPr>
        <a:xfrm>
          <a:off x="0" y="0"/>
          <a:ext cx="0" cy="0"/>
          <a:chOff x="0" y="0"/>
          <a:chExt cx="0" cy="0"/>
        </a:xfrm>
      </p:grpSpPr>
      <p:sp>
        <p:nvSpPr>
          <p:cNvPr id="176" name="Google Shape;176;gf8da673635_8_16"/>
          <p:cNvSpPr txBox="1">
            <a:spLocks noGrp="1"/>
          </p:cNvSpPr>
          <p:nvPr>
            <p:ph type="ctrTitle"/>
          </p:nvPr>
        </p:nvSpPr>
        <p:spPr>
          <a:xfrm>
            <a:off x="914400" y="2130427"/>
            <a:ext cx="10363200" cy="1470025"/>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177" name="Google Shape;177;gf8da673635_8_16"/>
          <p:cNvSpPr txBox="1">
            <a:spLocks noGrp="1"/>
          </p:cNvSpPr>
          <p:nvPr>
            <p:ph type="subTitle" idx="1"/>
          </p:nvPr>
        </p:nvSpPr>
        <p:spPr>
          <a:xfrm>
            <a:off x="1828800" y="3886200"/>
            <a:ext cx="8534400" cy="1752600"/>
          </a:xfrm>
          <a:prstGeom prst="rect">
            <a:avLst/>
          </a:prstGeom>
          <a:noFill/>
          <a:ln>
            <a:noFill/>
          </a:ln>
        </p:spPr>
        <p:txBody>
          <a:bodyPr spcFirstLastPara="1" wrap="square" lIns="121900" tIns="60925" rIns="121900" bIns="60925" anchor="t" anchorCtr="0">
            <a:normAutofit/>
          </a:bodyPr>
          <a:lstStyle>
            <a:lvl1pPr lvl="0" algn="ctr">
              <a:spcBef>
                <a:spcPts val="900"/>
              </a:spcBef>
              <a:spcAft>
                <a:spcPts val="0"/>
              </a:spcAft>
              <a:buClr>
                <a:srgbClr val="888888"/>
              </a:buClr>
              <a:buSzPts val="4300"/>
              <a:buNone/>
              <a:defRPr>
                <a:solidFill>
                  <a:srgbClr val="888888"/>
                </a:solidFill>
              </a:defRPr>
            </a:lvl1pPr>
            <a:lvl2pPr lvl="1" algn="ctr">
              <a:spcBef>
                <a:spcPts val="700"/>
              </a:spcBef>
              <a:spcAft>
                <a:spcPts val="0"/>
              </a:spcAft>
              <a:buClr>
                <a:srgbClr val="888888"/>
              </a:buClr>
              <a:buSzPts val="3700"/>
              <a:buNone/>
              <a:defRPr>
                <a:solidFill>
                  <a:srgbClr val="888888"/>
                </a:solidFill>
              </a:defRPr>
            </a:lvl2pPr>
            <a:lvl3pPr lvl="2" algn="ctr">
              <a:spcBef>
                <a:spcPts val="600"/>
              </a:spcBef>
              <a:spcAft>
                <a:spcPts val="0"/>
              </a:spcAft>
              <a:buClr>
                <a:srgbClr val="888888"/>
              </a:buClr>
              <a:buSzPts val="3200"/>
              <a:buNone/>
              <a:defRPr>
                <a:solidFill>
                  <a:srgbClr val="888888"/>
                </a:solidFill>
              </a:defRPr>
            </a:lvl3pPr>
            <a:lvl4pPr lvl="3" algn="ctr">
              <a:spcBef>
                <a:spcPts val="500"/>
              </a:spcBef>
              <a:spcAft>
                <a:spcPts val="0"/>
              </a:spcAft>
              <a:buClr>
                <a:srgbClr val="888888"/>
              </a:buClr>
              <a:buSzPts val="2700"/>
              <a:buNone/>
              <a:defRPr>
                <a:solidFill>
                  <a:srgbClr val="888888"/>
                </a:solidFill>
              </a:defRPr>
            </a:lvl4pPr>
            <a:lvl5pPr lvl="4" algn="ctr">
              <a:spcBef>
                <a:spcPts val="500"/>
              </a:spcBef>
              <a:spcAft>
                <a:spcPts val="0"/>
              </a:spcAft>
              <a:buClr>
                <a:srgbClr val="888888"/>
              </a:buClr>
              <a:buSzPts val="2700"/>
              <a:buNone/>
              <a:defRPr>
                <a:solidFill>
                  <a:srgbClr val="888888"/>
                </a:solidFill>
              </a:defRPr>
            </a:lvl5pPr>
            <a:lvl6pPr lvl="5" algn="ctr">
              <a:spcBef>
                <a:spcPts val="500"/>
              </a:spcBef>
              <a:spcAft>
                <a:spcPts val="0"/>
              </a:spcAft>
              <a:buClr>
                <a:srgbClr val="888888"/>
              </a:buClr>
              <a:buSzPts val="2700"/>
              <a:buNone/>
              <a:defRPr>
                <a:solidFill>
                  <a:srgbClr val="888888"/>
                </a:solidFill>
              </a:defRPr>
            </a:lvl6pPr>
            <a:lvl7pPr lvl="6" algn="ctr">
              <a:spcBef>
                <a:spcPts val="500"/>
              </a:spcBef>
              <a:spcAft>
                <a:spcPts val="0"/>
              </a:spcAft>
              <a:buClr>
                <a:srgbClr val="888888"/>
              </a:buClr>
              <a:buSzPts val="2700"/>
              <a:buNone/>
              <a:defRPr>
                <a:solidFill>
                  <a:srgbClr val="888888"/>
                </a:solidFill>
              </a:defRPr>
            </a:lvl7pPr>
            <a:lvl8pPr lvl="7" algn="ctr">
              <a:spcBef>
                <a:spcPts val="500"/>
              </a:spcBef>
              <a:spcAft>
                <a:spcPts val="0"/>
              </a:spcAft>
              <a:buClr>
                <a:srgbClr val="888888"/>
              </a:buClr>
              <a:buSzPts val="2700"/>
              <a:buNone/>
              <a:defRPr>
                <a:solidFill>
                  <a:srgbClr val="888888"/>
                </a:solidFill>
              </a:defRPr>
            </a:lvl8pPr>
            <a:lvl9pPr lvl="8" algn="ctr">
              <a:spcBef>
                <a:spcPts val="500"/>
              </a:spcBef>
              <a:spcAft>
                <a:spcPts val="0"/>
              </a:spcAft>
              <a:buClr>
                <a:srgbClr val="888888"/>
              </a:buClr>
              <a:buSzPts val="2700"/>
              <a:buNone/>
              <a:defRPr>
                <a:solidFill>
                  <a:srgbClr val="888888"/>
                </a:solidFill>
              </a:defRPr>
            </a:lvl9pPr>
          </a:lstStyle>
          <a:p>
            <a:endParaRPr/>
          </a:p>
        </p:txBody>
      </p:sp>
      <p:sp>
        <p:nvSpPr>
          <p:cNvPr id="178" name="Google Shape;178;gf8da673635_8_16"/>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79" name="Google Shape;179;gf8da673635_8_16"/>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80" name="Google Shape;180;gf8da673635_8_16"/>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181"/>
        <p:cNvGrpSpPr/>
        <p:nvPr/>
      </p:nvGrpSpPr>
      <p:grpSpPr>
        <a:xfrm>
          <a:off x="0" y="0"/>
          <a:ext cx="0" cy="0"/>
          <a:chOff x="0" y="0"/>
          <a:chExt cx="0" cy="0"/>
        </a:xfrm>
      </p:grpSpPr>
      <p:sp>
        <p:nvSpPr>
          <p:cNvPr id="182" name="Google Shape;182;gf8da673635_8_22"/>
          <p:cNvSpPr txBox="1">
            <a:spLocks noGrp="1"/>
          </p:cNvSpPr>
          <p:nvPr>
            <p:ph type="title"/>
          </p:nvPr>
        </p:nvSpPr>
        <p:spPr>
          <a:xfrm>
            <a:off x="963084" y="4406902"/>
            <a:ext cx="10363200" cy="1362075"/>
          </a:xfrm>
          <a:prstGeom prst="rect">
            <a:avLst/>
          </a:prstGeom>
          <a:noFill/>
          <a:ln>
            <a:noFill/>
          </a:ln>
        </p:spPr>
        <p:txBody>
          <a:bodyPr spcFirstLastPara="1" wrap="square" lIns="121900" tIns="60925" rIns="121900" bIns="60925" anchor="t" anchorCtr="0">
            <a:normAutofit/>
          </a:bodyPr>
          <a:lstStyle>
            <a:lvl1pPr lvl="0" algn="l">
              <a:spcBef>
                <a:spcPts val="0"/>
              </a:spcBef>
              <a:spcAft>
                <a:spcPts val="0"/>
              </a:spcAft>
              <a:buClr>
                <a:schemeClr val="dk1"/>
              </a:buClr>
              <a:buSzPts val="5300"/>
              <a:buFont typeface="Calibri"/>
              <a:buNone/>
              <a:defRPr sz="5300" b="1" cap="none"/>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183" name="Google Shape;183;gf8da673635_8_22"/>
          <p:cNvSpPr txBox="1">
            <a:spLocks noGrp="1"/>
          </p:cNvSpPr>
          <p:nvPr>
            <p:ph type="body" idx="1"/>
          </p:nvPr>
        </p:nvSpPr>
        <p:spPr>
          <a:xfrm>
            <a:off x="963084" y="2906713"/>
            <a:ext cx="10363200" cy="1500187"/>
          </a:xfrm>
          <a:prstGeom prst="rect">
            <a:avLst/>
          </a:prstGeom>
          <a:noFill/>
          <a:ln>
            <a:noFill/>
          </a:ln>
        </p:spPr>
        <p:txBody>
          <a:bodyPr spcFirstLastPara="1" wrap="square" lIns="121900" tIns="60925" rIns="121900" bIns="60925" anchor="b" anchorCtr="0">
            <a:normAutofit/>
          </a:bodyPr>
          <a:lstStyle>
            <a:lvl1pPr marL="457200" lvl="0" indent="-228600" algn="l">
              <a:spcBef>
                <a:spcPts val="500"/>
              </a:spcBef>
              <a:spcAft>
                <a:spcPts val="0"/>
              </a:spcAft>
              <a:buClr>
                <a:srgbClr val="888888"/>
              </a:buClr>
              <a:buSzPts val="2700"/>
              <a:buNone/>
              <a:defRPr sz="2700">
                <a:solidFill>
                  <a:srgbClr val="888888"/>
                </a:solidFill>
              </a:defRPr>
            </a:lvl1pPr>
            <a:lvl2pPr marL="914400" lvl="1" indent="-228600" algn="l">
              <a:spcBef>
                <a:spcPts val="500"/>
              </a:spcBef>
              <a:spcAft>
                <a:spcPts val="0"/>
              </a:spcAft>
              <a:buClr>
                <a:srgbClr val="888888"/>
              </a:buClr>
              <a:buSzPts val="2400"/>
              <a:buNone/>
              <a:defRPr sz="2400">
                <a:solidFill>
                  <a:srgbClr val="888888"/>
                </a:solidFill>
              </a:defRPr>
            </a:lvl2pPr>
            <a:lvl3pPr marL="1371600" lvl="2" indent="-228600" algn="l">
              <a:spcBef>
                <a:spcPts val="400"/>
              </a:spcBef>
              <a:spcAft>
                <a:spcPts val="0"/>
              </a:spcAft>
              <a:buClr>
                <a:srgbClr val="888888"/>
              </a:buClr>
              <a:buSzPts val="2100"/>
              <a:buNone/>
              <a:defRPr sz="2100">
                <a:solidFill>
                  <a:srgbClr val="888888"/>
                </a:solidFill>
              </a:defRPr>
            </a:lvl3pPr>
            <a:lvl4pPr marL="1828800" lvl="3" indent="-228600" algn="l">
              <a:spcBef>
                <a:spcPts val="400"/>
              </a:spcBef>
              <a:spcAft>
                <a:spcPts val="0"/>
              </a:spcAft>
              <a:buClr>
                <a:srgbClr val="888888"/>
              </a:buClr>
              <a:buSzPts val="1900"/>
              <a:buNone/>
              <a:defRPr sz="1900">
                <a:solidFill>
                  <a:srgbClr val="888888"/>
                </a:solidFill>
              </a:defRPr>
            </a:lvl4pPr>
            <a:lvl5pPr marL="2286000" lvl="4" indent="-228600" algn="l">
              <a:spcBef>
                <a:spcPts val="400"/>
              </a:spcBef>
              <a:spcAft>
                <a:spcPts val="0"/>
              </a:spcAft>
              <a:buClr>
                <a:srgbClr val="888888"/>
              </a:buClr>
              <a:buSzPts val="1900"/>
              <a:buNone/>
              <a:defRPr sz="1900">
                <a:solidFill>
                  <a:srgbClr val="888888"/>
                </a:solidFill>
              </a:defRPr>
            </a:lvl5pPr>
            <a:lvl6pPr marL="2743200" lvl="5" indent="-228600" algn="l">
              <a:spcBef>
                <a:spcPts val="400"/>
              </a:spcBef>
              <a:spcAft>
                <a:spcPts val="0"/>
              </a:spcAft>
              <a:buClr>
                <a:srgbClr val="888888"/>
              </a:buClr>
              <a:buSzPts val="1900"/>
              <a:buNone/>
              <a:defRPr sz="1900">
                <a:solidFill>
                  <a:srgbClr val="888888"/>
                </a:solidFill>
              </a:defRPr>
            </a:lvl6pPr>
            <a:lvl7pPr marL="3200400" lvl="6" indent="-228600" algn="l">
              <a:spcBef>
                <a:spcPts val="400"/>
              </a:spcBef>
              <a:spcAft>
                <a:spcPts val="0"/>
              </a:spcAft>
              <a:buClr>
                <a:srgbClr val="888888"/>
              </a:buClr>
              <a:buSzPts val="1900"/>
              <a:buNone/>
              <a:defRPr sz="1900">
                <a:solidFill>
                  <a:srgbClr val="888888"/>
                </a:solidFill>
              </a:defRPr>
            </a:lvl7pPr>
            <a:lvl8pPr marL="3657600" lvl="7" indent="-228600" algn="l">
              <a:spcBef>
                <a:spcPts val="400"/>
              </a:spcBef>
              <a:spcAft>
                <a:spcPts val="0"/>
              </a:spcAft>
              <a:buClr>
                <a:srgbClr val="888888"/>
              </a:buClr>
              <a:buSzPts val="1900"/>
              <a:buNone/>
              <a:defRPr sz="1900">
                <a:solidFill>
                  <a:srgbClr val="888888"/>
                </a:solidFill>
              </a:defRPr>
            </a:lvl8pPr>
            <a:lvl9pPr marL="4114800" lvl="8" indent="-228600" algn="l">
              <a:spcBef>
                <a:spcPts val="400"/>
              </a:spcBef>
              <a:spcAft>
                <a:spcPts val="0"/>
              </a:spcAft>
              <a:buClr>
                <a:srgbClr val="888888"/>
              </a:buClr>
              <a:buSzPts val="1900"/>
              <a:buNone/>
              <a:defRPr sz="1900">
                <a:solidFill>
                  <a:srgbClr val="888888"/>
                </a:solidFill>
              </a:defRPr>
            </a:lvl9pPr>
          </a:lstStyle>
          <a:p>
            <a:endParaRPr/>
          </a:p>
        </p:txBody>
      </p:sp>
      <p:sp>
        <p:nvSpPr>
          <p:cNvPr id="184" name="Google Shape;184;gf8da673635_8_22"/>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85" name="Google Shape;185;gf8da673635_8_22"/>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86" name="Google Shape;186;gf8da673635_8_22"/>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87"/>
        <p:cNvGrpSpPr/>
        <p:nvPr/>
      </p:nvGrpSpPr>
      <p:grpSpPr>
        <a:xfrm>
          <a:off x="0" y="0"/>
          <a:ext cx="0" cy="0"/>
          <a:chOff x="0" y="0"/>
          <a:chExt cx="0" cy="0"/>
        </a:xfrm>
      </p:grpSpPr>
      <p:sp>
        <p:nvSpPr>
          <p:cNvPr id="188" name="Google Shape;188;gf8da673635_8_28"/>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189" name="Google Shape;189;gf8da673635_8_28"/>
          <p:cNvSpPr txBox="1">
            <a:spLocks noGrp="1"/>
          </p:cNvSpPr>
          <p:nvPr>
            <p:ph type="body" idx="1"/>
          </p:nvPr>
        </p:nvSpPr>
        <p:spPr>
          <a:xfrm>
            <a:off x="609600" y="1600201"/>
            <a:ext cx="5384800" cy="4525963"/>
          </a:xfrm>
          <a:prstGeom prst="rect">
            <a:avLst/>
          </a:prstGeom>
          <a:noFill/>
          <a:ln>
            <a:noFill/>
          </a:ln>
        </p:spPr>
        <p:txBody>
          <a:bodyPr spcFirstLastPara="1" wrap="square" lIns="121900" tIns="60925" rIns="121900" bIns="60925" anchor="t" anchorCtr="0">
            <a:normAutofit/>
          </a:bodyPr>
          <a:lstStyle>
            <a:lvl1pPr marL="457200" lvl="0" indent="-463550" algn="l">
              <a:spcBef>
                <a:spcPts val="700"/>
              </a:spcBef>
              <a:spcAft>
                <a:spcPts val="0"/>
              </a:spcAft>
              <a:buClr>
                <a:schemeClr val="dk1"/>
              </a:buClr>
              <a:buSzPts val="3700"/>
              <a:buChar char="•"/>
              <a:defRPr sz="3700"/>
            </a:lvl1pPr>
            <a:lvl2pPr marL="914400" lvl="1" indent="-431800" algn="l">
              <a:spcBef>
                <a:spcPts val="600"/>
              </a:spcBef>
              <a:spcAft>
                <a:spcPts val="0"/>
              </a:spcAft>
              <a:buClr>
                <a:schemeClr val="dk1"/>
              </a:buClr>
              <a:buSzPts val="3200"/>
              <a:buChar char="–"/>
              <a:defRPr sz="3200"/>
            </a:lvl2pPr>
            <a:lvl3pPr marL="1371600" lvl="2" indent="-400050" algn="l">
              <a:spcBef>
                <a:spcPts val="500"/>
              </a:spcBef>
              <a:spcAft>
                <a:spcPts val="0"/>
              </a:spcAft>
              <a:buClr>
                <a:schemeClr val="dk1"/>
              </a:buClr>
              <a:buSzPts val="2700"/>
              <a:buChar char="•"/>
              <a:defRPr sz="2700"/>
            </a:lvl3pPr>
            <a:lvl4pPr marL="1828800" lvl="3" indent="-381000" algn="l">
              <a:spcBef>
                <a:spcPts val="500"/>
              </a:spcBef>
              <a:spcAft>
                <a:spcPts val="0"/>
              </a:spcAft>
              <a:buClr>
                <a:schemeClr val="dk1"/>
              </a:buClr>
              <a:buSzPts val="2400"/>
              <a:buChar char="–"/>
              <a:defRPr sz="2400"/>
            </a:lvl4pPr>
            <a:lvl5pPr marL="2286000" lvl="4" indent="-381000" algn="l">
              <a:spcBef>
                <a:spcPts val="500"/>
              </a:spcBef>
              <a:spcAft>
                <a:spcPts val="0"/>
              </a:spcAft>
              <a:buClr>
                <a:schemeClr val="dk1"/>
              </a:buClr>
              <a:buSzPts val="2400"/>
              <a:buChar char="»"/>
              <a:defRPr sz="2400"/>
            </a:lvl5pPr>
            <a:lvl6pPr marL="2743200" lvl="5" indent="-381000" algn="l">
              <a:spcBef>
                <a:spcPts val="500"/>
              </a:spcBef>
              <a:spcAft>
                <a:spcPts val="0"/>
              </a:spcAft>
              <a:buClr>
                <a:schemeClr val="dk1"/>
              </a:buClr>
              <a:buSzPts val="2400"/>
              <a:buChar char="•"/>
              <a:defRPr sz="2400"/>
            </a:lvl6pPr>
            <a:lvl7pPr marL="3200400" lvl="6" indent="-381000" algn="l">
              <a:spcBef>
                <a:spcPts val="500"/>
              </a:spcBef>
              <a:spcAft>
                <a:spcPts val="0"/>
              </a:spcAft>
              <a:buClr>
                <a:schemeClr val="dk1"/>
              </a:buClr>
              <a:buSzPts val="2400"/>
              <a:buChar char="•"/>
              <a:defRPr sz="2400"/>
            </a:lvl7pPr>
            <a:lvl8pPr marL="3657600" lvl="7" indent="-381000" algn="l">
              <a:spcBef>
                <a:spcPts val="500"/>
              </a:spcBef>
              <a:spcAft>
                <a:spcPts val="0"/>
              </a:spcAft>
              <a:buClr>
                <a:schemeClr val="dk1"/>
              </a:buClr>
              <a:buSzPts val="2400"/>
              <a:buChar char="•"/>
              <a:defRPr sz="2400"/>
            </a:lvl8pPr>
            <a:lvl9pPr marL="4114800" lvl="8" indent="-381000" algn="l">
              <a:spcBef>
                <a:spcPts val="500"/>
              </a:spcBef>
              <a:spcAft>
                <a:spcPts val="0"/>
              </a:spcAft>
              <a:buClr>
                <a:schemeClr val="dk1"/>
              </a:buClr>
              <a:buSzPts val="2400"/>
              <a:buChar char="•"/>
              <a:defRPr sz="2400"/>
            </a:lvl9pPr>
          </a:lstStyle>
          <a:p>
            <a:endParaRPr/>
          </a:p>
        </p:txBody>
      </p:sp>
      <p:sp>
        <p:nvSpPr>
          <p:cNvPr id="190" name="Google Shape;190;gf8da673635_8_28"/>
          <p:cNvSpPr txBox="1">
            <a:spLocks noGrp="1"/>
          </p:cNvSpPr>
          <p:nvPr>
            <p:ph type="body" idx="2"/>
          </p:nvPr>
        </p:nvSpPr>
        <p:spPr>
          <a:xfrm>
            <a:off x="6197600" y="1600201"/>
            <a:ext cx="5384800" cy="4525963"/>
          </a:xfrm>
          <a:prstGeom prst="rect">
            <a:avLst/>
          </a:prstGeom>
          <a:noFill/>
          <a:ln>
            <a:noFill/>
          </a:ln>
        </p:spPr>
        <p:txBody>
          <a:bodyPr spcFirstLastPara="1" wrap="square" lIns="121900" tIns="60925" rIns="121900" bIns="60925" anchor="t" anchorCtr="0">
            <a:normAutofit/>
          </a:bodyPr>
          <a:lstStyle>
            <a:lvl1pPr marL="457200" lvl="0" indent="-463550" algn="l">
              <a:spcBef>
                <a:spcPts val="700"/>
              </a:spcBef>
              <a:spcAft>
                <a:spcPts val="0"/>
              </a:spcAft>
              <a:buClr>
                <a:schemeClr val="dk1"/>
              </a:buClr>
              <a:buSzPts val="3700"/>
              <a:buChar char="•"/>
              <a:defRPr sz="3700"/>
            </a:lvl1pPr>
            <a:lvl2pPr marL="914400" lvl="1" indent="-431800" algn="l">
              <a:spcBef>
                <a:spcPts val="600"/>
              </a:spcBef>
              <a:spcAft>
                <a:spcPts val="0"/>
              </a:spcAft>
              <a:buClr>
                <a:schemeClr val="dk1"/>
              </a:buClr>
              <a:buSzPts val="3200"/>
              <a:buChar char="–"/>
              <a:defRPr sz="3200"/>
            </a:lvl2pPr>
            <a:lvl3pPr marL="1371600" lvl="2" indent="-400050" algn="l">
              <a:spcBef>
                <a:spcPts val="500"/>
              </a:spcBef>
              <a:spcAft>
                <a:spcPts val="0"/>
              </a:spcAft>
              <a:buClr>
                <a:schemeClr val="dk1"/>
              </a:buClr>
              <a:buSzPts val="2700"/>
              <a:buChar char="•"/>
              <a:defRPr sz="2700"/>
            </a:lvl3pPr>
            <a:lvl4pPr marL="1828800" lvl="3" indent="-381000" algn="l">
              <a:spcBef>
                <a:spcPts val="500"/>
              </a:spcBef>
              <a:spcAft>
                <a:spcPts val="0"/>
              </a:spcAft>
              <a:buClr>
                <a:schemeClr val="dk1"/>
              </a:buClr>
              <a:buSzPts val="2400"/>
              <a:buChar char="–"/>
              <a:defRPr sz="2400"/>
            </a:lvl4pPr>
            <a:lvl5pPr marL="2286000" lvl="4" indent="-381000" algn="l">
              <a:spcBef>
                <a:spcPts val="500"/>
              </a:spcBef>
              <a:spcAft>
                <a:spcPts val="0"/>
              </a:spcAft>
              <a:buClr>
                <a:schemeClr val="dk1"/>
              </a:buClr>
              <a:buSzPts val="2400"/>
              <a:buChar char="»"/>
              <a:defRPr sz="2400"/>
            </a:lvl5pPr>
            <a:lvl6pPr marL="2743200" lvl="5" indent="-381000" algn="l">
              <a:spcBef>
                <a:spcPts val="500"/>
              </a:spcBef>
              <a:spcAft>
                <a:spcPts val="0"/>
              </a:spcAft>
              <a:buClr>
                <a:schemeClr val="dk1"/>
              </a:buClr>
              <a:buSzPts val="2400"/>
              <a:buChar char="•"/>
              <a:defRPr sz="2400"/>
            </a:lvl6pPr>
            <a:lvl7pPr marL="3200400" lvl="6" indent="-381000" algn="l">
              <a:spcBef>
                <a:spcPts val="500"/>
              </a:spcBef>
              <a:spcAft>
                <a:spcPts val="0"/>
              </a:spcAft>
              <a:buClr>
                <a:schemeClr val="dk1"/>
              </a:buClr>
              <a:buSzPts val="2400"/>
              <a:buChar char="•"/>
              <a:defRPr sz="2400"/>
            </a:lvl7pPr>
            <a:lvl8pPr marL="3657600" lvl="7" indent="-381000" algn="l">
              <a:spcBef>
                <a:spcPts val="500"/>
              </a:spcBef>
              <a:spcAft>
                <a:spcPts val="0"/>
              </a:spcAft>
              <a:buClr>
                <a:schemeClr val="dk1"/>
              </a:buClr>
              <a:buSzPts val="2400"/>
              <a:buChar char="•"/>
              <a:defRPr sz="2400"/>
            </a:lvl8pPr>
            <a:lvl9pPr marL="4114800" lvl="8" indent="-381000" algn="l">
              <a:spcBef>
                <a:spcPts val="500"/>
              </a:spcBef>
              <a:spcAft>
                <a:spcPts val="0"/>
              </a:spcAft>
              <a:buClr>
                <a:schemeClr val="dk1"/>
              </a:buClr>
              <a:buSzPts val="2400"/>
              <a:buChar char="•"/>
              <a:defRPr sz="2400"/>
            </a:lvl9pPr>
          </a:lstStyle>
          <a:p>
            <a:endParaRPr/>
          </a:p>
        </p:txBody>
      </p:sp>
      <p:sp>
        <p:nvSpPr>
          <p:cNvPr id="191" name="Google Shape;191;gf8da673635_8_28"/>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92" name="Google Shape;192;gf8da673635_8_28"/>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193" name="Google Shape;193;gf8da673635_8_28"/>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94"/>
        <p:cNvGrpSpPr/>
        <p:nvPr/>
      </p:nvGrpSpPr>
      <p:grpSpPr>
        <a:xfrm>
          <a:off x="0" y="0"/>
          <a:ext cx="0" cy="0"/>
          <a:chOff x="0" y="0"/>
          <a:chExt cx="0" cy="0"/>
        </a:xfrm>
      </p:grpSpPr>
      <p:sp>
        <p:nvSpPr>
          <p:cNvPr id="195" name="Google Shape;195;gf8da673635_8_35"/>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5900"/>
              <a:buFont typeface="Calibri"/>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196" name="Google Shape;196;gf8da673635_8_35"/>
          <p:cNvSpPr txBox="1">
            <a:spLocks noGrp="1"/>
          </p:cNvSpPr>
          <p:nvPr>
            <p:ph type="body" idx="1"/>
          </p:nvPr>
        </p:nvSpPr>
        <p:spPr>
          <a:xfrm>
            <a:off x="609600" y="1535113"/>
            <a:ext cx="5386917" cy="639763"/>
          </a:xfrm>
          <a:prstGeom prst="rect">
            <a:avLst/>
          </a:prstGeom>
          <a:noFill/>
          <a:ln>
            <a:noFill/>
          </a:ln>
        </p:spPr>
        <p:txBody>
          <a:bodyPr spcFirstLastPara="1" wrap="square" lIns="121900" tIns="60925" rIns="121900" bIns="60925" anchor="b" anchorCtr="0">
            <a:normAutofit/>
          </a:bodyPr>
          <a:lstStyle>
            <a:lvl1pPr marL="457200" lvl="0" indent="-228600" algn="l">
              <a:spcBef>
                <a:spcPts val="600"/>
              </a:spcBef>
              <a:spcAft>
                <a:spcPts val="0"/>
              </a:spcAft>
              <a:buClr>
                <a:schemeClr val="dk1"/>
              </a:buClr>
              <a:buSzPts val="3200"/>
              <a:buNone/>
              <a:defRPr sz="3200" b="1"/>
            </a:lvl1pPr>
            <a:lvl2pPr marL="914400" lvl="1" indent="-228600" algn="l">
              <a:spcBef>
                <a:spcPts val="500"/>
              </a:spcBef>
              <a:spcAft>
                <a:spcPts val="0"/>
              </a:spcAft>
              <a:buClr>
                <a:schemeClr val="dk1"/>
              </a:buClr>
              <a:buSzPts val="2700"/>
              <a:buNone/>
              <a:defRPr sz="2700" b="1"/>
            </a:lvl2pPr>
            <a:lvl3pPr marL="1371600" lvl="2" indent="-228600" algn="l">
              <a:spcBef>
                <a:spcPts val="500"/>
              </a:spcBef>
              <a:spcAft>
                <a:spcPts val="0"/>
              </a:spcAft>
              <a:buClr>
                <a:schemeClr val="dk1"/>
              </a:buClr>
              <a:buSzPts val="2400"/>
              <a:buNone/>
              <a:defRPr sz="2400" b="1"/>
            </a:lvl3pPr>
            <a:lvl4pPr marL="1828800" lvl="3" indent="-228600" algn="l">
              <a:spcBef>
                <a:spcPts val="400"/>
              </a:spcBef>
              <a:spcAft>
                <a:spcPts val="0"/>
              </a:spcAft>
              <a:buClr>
                <a:schemeClr val="dk1"/>
              </a:buClr>
              <a:buSzPts val="2100"/>
              <a:buNone/>
              <a:defRPr sz="2100" b="1"/>
            </a:lvl4pPr>
            <a:lvl5pPr marL="2286000" lvl="4" indent="-228600" algn="l">
              <a:spcBef>
                <a:spcPts val="400"/>
              </a:spcBef>
              <a:spcAft>
                <a:spcPts val="0"/>
              </a:spcAft>
              <a:buClr>
                <a:schemeClr val="dk1"/>
              </a:buClr>
              <a:buSzPts val="2100"/>
              <a:buNone/>
              <a:defRPr sz="2100" b="1"/>
            </a:lvl5pPr>
            <a:lvl6pPr marL="2743200" lvl="5" indent="-228600" algn="l">
              <a:spcBef>
                <a:spcPts val="400"/>
              </a:spcBef>
              <a:spcAft>
                <a:spcPts val="0"/>
              </a:spcAft>
              <a:buClr>
                <a:schemeClr val="dk1"/>
              </a:buClr>
              <a:buSzPts val="2100"/>
              <a:buNone/>
              <a:defRPr sz="2100" b="1"/>
            </a:lvl6pPr>
            <a:lvl7pPr marL="3200400" lvl="6" indent="-228600" algn="l">
              <a:spcBef>
                <a:spcPts val="400"/>
              </a:spcBef>
              <a:spcAft>
                <a:spcPts val="0"/>
              </a:spcAft>
              <a:buClr>
                <a:schemeClr val="dk1"/>
              </a:buClr>
              <a:buSzPts val="2100"/>
              <a:buNone/>
              <a:defRPr sz="2100" b="1"/>
            </a:lvl7pPr>
            <a:lvl8pPr marL="3657600" lvl="7" indent="-228600" algn="l">
              <a:spcBef>
                <a:spcPts val="400"/>
              </a:spcBef>
              <a:spcAft>
                <a:spcPts val="0"/>
              </a:spcAft>
              <a:buClr>
                <a:schemeClr val="dk1"/>
              </a:buClr>
              <a:buSzPts val="2100"/>
              <a:buNone/>
              <a:defRPr sz="2100" b="1"/>
            </a:lvl8pPr>
            <a:lvl9pPr marL="4114800" lvl="8" indent="-228600" algn="l">
              <a:spcBef>
                <a:spcPts val="400"/>
              </a:spcBef>
              <a:spcAft>
                <a:spcPts val="0"/>
              </a:spcAft>
              <a:buClr>
                <a:schemeClr val="dk1"/>
              </a:buClr>
              <a:buSzPts val="2100"/>
              <a:buNone/>
              <a:defRPr sz="2100" b="1"/>
            </a:lvl9pPr>
          </a:lstStyle>
          <a:p>
            <a:endParaRPr/>
          </a:p>
        </p:txBody>
      </p:sp>
      <p:sp>
        <p:nvSpPr>
          <p:cNvPr id="197" name="Google Shape;197;gf8da673635_8_35"/>
          <p:cNvSpPr txBox="1">
            <a:spLocks noGrp="1"/>
          </p:cNvSpPr>
          <p:nvPr>
            <p:ph type="body" idx="2"/>
          </p:nvPr>
        </p:nvSpPr>
        <p:spPr>
          <a:xfrm>
            <a:off x="609600" y="2174875"/>
            <a:ext cx="5386917" cy="3951288"/>
          </a:xfrm>
          <a:prstGeom prst="rect">
            <a:avLst/>
          </a:prstGeom>
          <a:noFill/>
          <a:ln>
            <a:noFill/>
          </a:ln>
        </p:spPr>
        <p:txBody>
          <a:bodyPr spcFirstLastPara="1" wrap="square" lIns="121900" tIns="60925" rIns="121900" bIns="60925" anchor="t" anchorCtr="0">
            <a:normAutofit/>
          </a:bodyPr>
          <a:lstStyle>
            <a:lvl1pPr marL="457200" lvl="0" indent="-431800" algn="l">
              <a:spcBef>
                <a:spcPts val="600"/>
              </a:spcBef>
              <a:spcAft>
                <a:spcPts val="0"/>
              </a:spcAft>
              <a:buClr>
                <a:schemeClr val="dk1"/>
              </a:buClr>
              <a:buSzPts val="3200"/>
              <a:buChar char="•"/>
              <a:defRPr sz="3200"/>
            </a:lvl1pPr>
            <a:lvl2pPr marL="914400" lvl="1" indent="-400050" algn="l">
              <a:spcBef>
                <a:spcPts val="500"/>
              </a:spcBef>
              <a:spcAft>
                <a:spcPts val="0"/>
              </a:spcAft>
              <a:buClr>
                <a:schemeClr val="dk1"/>
              </a:buClr>
              <a:buSzPts val="2700"/>
              <a:buChar char="–"/>
              <a:defRPr sz="2700"/>
            </a:lvl2pPr>
            <a:lvl3pPr marL="1371600" lvl="2" indent="-381000" algn="l">
              <a:spcBef>
                <a:spcPts val="500"/>
              </a:spcBef>
              <a:spcAft>
                <a:spcPts val="0"/>
              </a:spcAft>
              <a:buClr>
                <a:schemeClr val="dk1"/>
              </a:buClr>
              <a:buSzPts val="2400"/>
              <a:buChar char="•"/>
              <a:defRPr sz="2400"/>
            </a:lvl3pPr>
            <a:lvl4pPr marL="1828800" lvl="3" indent="-361950" algn="l">
              <a:spcBef>
                <a:spcPts val="400"/>
              </a:spcBef>
              <a:spcAft>
                <a:spcPts val="0"/>
              </a:spcAft>
              <a:buClr>
                <a:schemeClr val="dk1"/>
              </a:buClr>
              <a:buSzPts val="2100"/>
              <a:buChar char="–"/>
              <a:defRPr sz="2100"/>
            </a:lvl4pPr>
            <a:lvl5pPr marL="2286000" lvl="4" indent="-361950" algn="l">
              <a:spcBef>
                <a:spcPts val="400"/>
              </a:spcBef>
              <a:spcAft>
                <a:spcPts val="0"/>
              </a:spcAft>
              <a:buClr>
                <a:schemeClr val="dk1"/>
              </a:buClr>
              <a:buSzPts val="2100"/>
              <a:buChar char="»"/>
              <a:defRPr sz="2100"/>
            </a:lvl5pPr>
            <a:lvl6pPr marL="2743200" lvl="5" indent="-361950" algn="l">
              <a:spcBef>
                <a:spcPts val="400"/>
              </a:spcBef>
              <a:spcAft>
                <a:spcPts val="0"/>
              </a:spcAft>
              <a:buClr>
                <a:schemeClr val="dk1"/>
              </a:buClr>
              <a:buSzPts val="2100"/>
              <a:buChar char="•"/>
              <a:defRPr sz="2100"/>
            </a:lvl6pPr>
            <a:lvl7pPr marL="3200400" lvl="6" indent="-361950" algn="l">
              <a:spcBef>
                <a:spcPts val="400"/>
              </a:spcBef>
              <a:spcAft>
                <a:spcPts val="0"/>
              </a:spcAft>
              <a:buClr>
                <a:schemeClr val="dk1"/>
              </a:buClr>
              <a:buSzPts val="2100"/>
              <a:buChar char="•"/>
              <a:defRPr sz="2100"/>
            </a:lvl7pPr>
            <a:lvl8pPr marL="3657600" lvl="7" indent="-361950" algn="l">
              <a:spcBef>
                <a:spcPts val="400"/>
              </a:spcBef>
              <a:spcAft>
                <a:spcPts val="0"/>
              </a:spcAft>
              <a:buClr>
                <a:schemeClr val="dk1"/>
              </a:buClr>
              <a:buSzPts val="2100"/>
              <a:buChar char="•"/>
              <a:defRPr sz="2100"/>
            </a:lvl8pPr>
            <a:lvl9pPr marL="4114800" lvl="8" indent="-361950" algn="l">
              <a:spcBef>
                <a:spcPts val="400"/>
              </a:spcBef>
              <a:spcAft>
                <a:spcPts val="0"/>
              </a:spcAft>
              <a:buClr>
                <a:schemeClr val="dk1"/>
              </a:buClr>
              <a:buSzPts val="2100"/>
              <a:buChar char="•"/>
              <a:defRPr sz="2100"/>
            </a:lvl9pPr>
          </a:lstStyle>
          <a:p>
            <a:endParaRPr/>
          </a:p>
        </p:txBody>
      </p:sp>
      <p:sp>
        <p:nvSpPr>
          <p:cNvPr id="198" name="Google Shape;198;gf8da673635_8_35"/>
          <p:cNvSpPr txBox="1">
            <a:spLocks noGrp="1"/>
          </p:cNvSpPr>
          <p:nvPr>
            <p:ph type="body" idx="3"/>
          </p:nvPr>
        </p:nvSpPr>
        <p:spPr>
          <a:xfrm>
            <a:off x="6193371" y="1535113"/>
            <a:ext cx="5389033" cy="639763"/>
          </a:xfrm>
          <a:prstGeom prst="rect">
            <a:avLst/>
          </a:prstGeom>
          <a:noFill/>
          <a:ln>
            <a:noFill/>
          </a:ln>
        </p:spPr>
        <p:txBody>
          <a:bodyPr spcFirstLastPara="1" wrap="square" lIns="121900" tIns="60925" rIns="121900" bIns="60925" anchor="b" anchorCtr="0">
            <a:normAutofit/>
          </a:bodyPr>
          <a:lstStyle>
            <a:lvl1pPr marL="457200" lvl="0" indent="-228600" algn="l">
              <a:spcBef>
                <a:spcPts val="600"/>
              </a:spcBef>
              <a:spcAft>
                <a:spcPts val="0"/>
              </a:spcAft>
              <a:buClr>
                <a:schemeClr val="dk1"/>
              </a:buClr>
              <a:buSzPts val="3200"/>
              <a:buNone/>
              <a:defRPr sz="3200" b="1"/>
            </a:lvl1pPr>
            <a:lvl2pPr marL="914400" lvl="1" indent="-228600" algn="l">
              <a:spcBef>
                <a:spcPts val="500"/>
              </a:spcBef>
              <a:spcAft>
                <a:spcPts val="0"/>
              </a:spcAft>
              <a:buClr>
                <a:schemeClr val="dk1"/>
              </a:buClr>
              <a:buSzPts val="2700"/>
              <a:buNone/>
              <a:defRPr sz="2700" b="1"/>
            </a:lvl2pPr>
            <a:lvl3pPr marL="1371600" lvl="2" indent="-228600" algn="l">
              <a:spcBef>
                <a:spcPts val="500"/>
              </a:spcBef>
              <a:spcAft>
                <a:spcPts val="0"/>
              </a:spcAft>
              <a:buClr>
                <a:schemeClr val="dk1"/>
              </a:buClr>
              <a:buSzPts val="2400"/>
              <a:buNone/>
              <a:defRPr sz="2400" b="1"/>
            </a:lvl3pPr>
            <a:lvl4pPr marL="1828800" lvl="3" indent="-228600" algn="l">
              <a:spcBef>
                <a:spcPts val="400"/>
              </a:spcBef>
              <a:spcAft>
                <a:spcPts val="0"/>
              </a:spcAft>
              <a:buClr>
                <a:schemeClr val="dk1"/>
              </a:buClr>
              <a:buSzPts val="2100"/>
              <a:buNone/>
              <a:defRPr sz="2100" b="1"/>
            </a:lvl4pPr>
            <a:lvl5pPr marL="2286000" lvl="4" indent="-228600" algn="l">
              <a:spcBef>
                <a:spcPts val="400"/>
              </a:spcBef>
              <a:spcAft>
                <a:spcPts val="0"/>
              </a:spcAft>
              <a:buClr>
                <a:schemeClr val="dk1"/>
              </a:buClr>
              <a:buSzPts val="2100"/>
              <a:buNone/>
              <a:defRPr sz="2100" b="1"/>
            </a:lvl5pPr>
            <a:lvl6pPr marL="2743200" lvl="5" indent="-228600" algn="l">
              <a:spcBef>
                <a:spcPts val="400"/>
              </a:spcBef>
              <a:spcAft>
                <a:spcPts val="0"/>
              </a:spcAft>
              <a:buClr>
                <a:schemeClr val="dk1"/>
              </a:buClr>
              <a:buSzPts val="2100"/>
              <a:buNone/>
              <a:defRPr sz="2100" b="1"/>
            </a:lvl6pPr>
            <a:lvl7pPr marL="3200400" lvl="6" indent="-228600" algn="l">
              <a:spcBef>
                <a:spcPts val="400"/>
              </a:spcBef>
              <a:spcAft>
                <a:spcPts val="0"/>
              </a:spcAft>
              <a:buClr>
                <a:schemeClr val="dk1"/>
              </a:buClr>
              <a:buSzPts val="2100"/>
              <a:buNone/>
              <a:defRPr sz="2100" b="1"/>
            </a:lvl7pPr>
            <a:lvl8pPr marL="3657600" lvl="7" indent="-228600" algn="l">
              <a:spcBef>
                <a:spcPts val="400"/>
              </a:spcBef>
              <a:spcAft>
                <a:spcPts val="0"/>
              </a:spcAft>
              <a:buClr>
                <a:schemeClr val="dk1"/>
              </a:buClr>
              <a:buSzPts val="2100"/>
              <a:buNone/>
              <a:defRPr sz="2100" b="1"/>
            </a:lvl8pPr>
            <a:lvl9pPr marL="4114800" lvl="8" indent="-228600" algn="l">
              <a:spcBef>
                <a:spcPts val="400"/>
              </a:spcBef>
              <a:spcAft>
                <a:spcPts val="0"/>
              </a:spcAft>
              <a:buClr>
                <a:schemeClr val="dk1"/>
              </a:buClr>
              <a:buSzPts val="2100"/>
              <a:buNone/>
              <a:defRPr sz="2100" b="1"/>
            </a:lvl9pPr>
          </a:lstStyle>
          <a:p>
            <a:endParaRPr/>
          </a:p>
        </p:txBody>
      </p:sp>
      <p:sp>
        <p:nvSpPr>
          <p:cNvPr id="199" name="Google Shape;199;gf8da673635_8_35"/>
          <p:cNvSpPr txBox="1">
            <a:spLocks noGrp="1"/>
          </p:cNvSpPr>
          <p:nvPr>
            <p:ph type="body" idx="4"/>
          </p:nvPr>
        </p:nvSpPr>
        <p:spPr>
          <a:xfrm>
            <a:off x="6193371" y="2174875"/>
            <a:ext cx="5389033" cy="3951288"/>
          </a:xfrm>
          <a:prstGeom prst="rect">
            <a:avLst/>
          </a:prstGeom>
          <a:noFill/>
          <a:ln>
            <a:noFill/>
          </a:ln>
        </p:spPr>
        <p:txBody>
          <a:bodyPr spcFirstLastPara="1" wrap="square" lIns="121900" tIns="60925" rIns="121900" bIns="60925" anchor="t" anchorCtr="0">
            <a:normAutofit/>
          </a:bodyPr>
          <a:lstStyle>
            <a:lvl1pPr marL="457200" lvl="0" indent="-431800" algn="l">
              <a:spcBef>
                <a:spcPts val="600"/>
              </a:spcBef>
              <a:spcAft>
                <a:spcPts val="0"/>
              </a:spcAft>
              <a:buClr>
                <a:schemeClr val="dk1"/>
              </a:buClr>
              <a:buSzPts val="3200"/>
              <a:buChar char="•"/>
              <a:defRPr sz="3200"/>
            </a:lvl1pPr>
            <a:lvl2pPr marL="914400" lvl="1" indent="-400050" algn="l">
              <a:spcBef>
                <a:spcPts val="500"/>
              </a:spcBef>
              <a:spcAft>
                <a:spcPts val="0"/>
              </a:spcAft>
              <a:buClr>
                <a:schemeClr val="dk1"/>
              </a:buClr>
              <a:buSzPts val="2700"/>
              <a:buChar char="–"/>
              <a:defRPr sz="2700"/>
            </a:lvl2pPr>
            <a:lvl3pPr marL="1371600" lvl="2" indent="-381000" algn="l">
              <a:spcBef>
                <a:spcPts val="500"/>
              </a:spcBef>
              <a:spcAft>
                <a:spcPts val="0"/>
              </a:spcAft>
              <a:buClr>
                <a:schemeClr val="dk1"/>
              </a:buClr>
              <a:buSzPts val="2400"/>
              <a:buChar char="•"/>
              <a:defRPr sz="2400"/>
            </a:lvl3pPr>
            <a:lvl4pPr marL="1828800" lvl="3" indent="-361950" algn="l">
              <a:spcBef>
                <a:spcPts val="400"/>
              </a:spcBef>
              <a:spcAft>
                <a:spcPts val="0"/>
              </a:spcAft>
              <a:buClr>
                <a:schemeClr val="dk1"/>
              </a:buClr>
              <a:buSzPts val="2100"/>
              <a:buChar char="–"/>
              <a:defRPr sz="2100"/>
            </a:lvl4pPr>
            <a:lvl5pPr marL="2286000" lvl="4" indent="-361950" algn="l">
              <a:spcBef>
                <a:spcPts val="400"/>
              </a:spcBef>
              <a:spcAft>
                <a:spcPts val="0"/>
              </a:spcAft>
              <a:buClr>
                <a:schemeClr val="dk1"/>
              </a:buClr>
              <a:buSzPts val="2100"/>
              <a:buChar char="»"/>
              <a:defRPr sz="2100"/>
            </a:lvl5pPr>
            <a:lvl6pPr marL="2743200" lvl="5" indent="-361950" algn="l">
              <a:spcBef>
                <a:spcPts val="400"/>
              </a:spcBef>
              <a:spcAft>
                <a:spcPts val="0"/>
              </a:spcAft>
              <a:buClr>
                <a:schemeClr val="dk1"/>
              </a:buClr>
              <a:buSzPts val="2100"/>
              <a:buChar char="•"/>
              <a:defRPr sz="2100"/>
            </a:lvl6pPr>
            <a:lvl7pPr marL="3200400" lvl="6" indent="-361950" algn="l">
              <a:spcBef>
                <a:spcPts val="400"/>
              </a:spcBef>
              <a:spcAft>
                <a:spcPts val="0"/>
              </a:spcAft>
              <a:buClr>
                <a:schemeClr val="dk1"/>
              </a:buClr>
              <a:buSzPts val="2100"/>
              <a:buChar char="•"/>
              <a:defRPr sz="2100"/>
            </a:lvl7pPr>
            <a:lvl8pPr marL="3657600" lvl="7" indent="-361950" algn="l">
              <a:spcBef>
                <a:spcPts val="400"/>
              </a:spcBef>
              <a:spcAft>
                <a:spcPts val="0"/>
              </a:spcAft>
              <a:buClr>
                <a:schemeClr val="dk1"/>
              </a:buClr>
              <a:buSzPts val="2100"/>
              <a:buChar char="•"/>
              <a:defRPr sz="2100"/>
            </a:lvl8pPr>
            <a:lvl9pPr marL="4114800" lvl="8" indent="-361950" algn="l">
              <a:spcBef>
                <a:spcPts val="400"/>
              </a:spcBef>
              <a:spcAft>
                <a:spcPts val="0"/>
              </a:spcAft>
              <a:buClr>
                <a:schemeClr val="dk1"/>
              </a:buClr>
              <a:buSzPts val="2100"/>
              <a:buChar char="•"/>
              <a:defRPr sz="2100"/>
            </a:lvl9pPr>
          </a:lstStyle>
          <a:p>
            <a:endParaRPr/>
          </a:p>
        </p:txBody>
      </p:sp>
      <p:sp>
        <p:nvSpPr>
          <p:cNvPr id="200" name="Google Shape;200;gf8da673635_8_35"/>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01" name="Google Shape;201;gf8da673635_8_35"/>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02" name="Google Shape;202;gf8da673635_8_35"/>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203"/>
        <p:cNvGrpSpPr/>
        <p:nvPr/>
      </p:nvGrpSpPr>
      <p:grpSpPr>
        <a:xfrm>
          <a:off x="0" y="0"/>
          <a:ext cx="0" cy="0"/>
          <a:chOff x="0" y="0"/>
          <a:chExt cx="0" cy="0"/>
        </a:xfrm>
      </p:grpSpPr>
      <p:sp>
        <p:nvSpPr>
          <p:cNvPr id="204" name="Google Shape;204;gf8da673635_8_44"/>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05" name="Google Shape;205;gf8da673635_8_44"/>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06" name="Google Shape;206;gf8da673635_8_44"/>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07" name="Google Shape;207;gf8da673635_8_44"/>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6"/>
        <p:cNvGrpSpPr/>
        <p:nvPr/>
      </p:nvGrpSpPr>
      <p:grpSpPr>
        <a:xfrm>
          <a:off x="0" y="0"/>
          <a:ext cx="0" cy="0"/>
          <a:chOff x="0" y="0"/>
          <a:chExt cx="0" cy="0"/>
        </a:xfrm>
      </p:grpSpPr>
      <p:sp>
        <p:nvSpPr>
          <p:cNvPr id="27" name="Google Shape;2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208"/>
        <p:cNvGrpSpPr/>
        <p:nvPr/>
      </p:nvGrpSpPr>
      <p:grpSpPr>
        <a:xfrm>
          <a:off x="0" y="0"/>
          <a:ext cx="0" cy="0"/>
          <a:chOff x="0" y="0"/>
          <a:chExt cx="0" cy="0"/>
        </a:xfrm>
      </p:grpSpPr>
      <p:sp>
        <p:nvSpPr>
          <p:cNvPr id="209" name="Google Shape;209;gf8da673635_8_49"/>
          <p:cNvSpPr txBox="1">
            <a:spLocks noGrp="1"/>
          </p:cNvSpPr>
          <p:nvPr>
            <p:ph type="title"/>
          </p:nvPr>
        </p:nvSpPr>
        <p:spPr>
          <a:xfrm>
            <a:off x="609604" y="273049"/>
            <a:ext cx="4011084" cy="1162051"/>
          </a:xfrm>
          <a:prstGeom prst="rect">
            <a:avLst/>
          </a:prstGeom>
          <a:noFill/>
          <a:ln>
            <a:noFill/>
          </a:ln>
        </p:spPr>
        <p:txBody>
          <a:bodyPr spcFirstLastPara="1" wrap="square" lIns="121900" tIns="60925" rIns="121900"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10" name="Google Shape;210;gf8da673635_8_49"/>
          <p:cNvSpPr txBox="1">
            <a:spLocks noGrp="1"/>
          </p:cNvSpPr>
          <p:nvPr>
            <p:ph type="body" idx="1"/>
          </p:nvPr>
        </p:nvSpPr>
        <p:spPr>
          <a:xfrm>
            <a:off x="4766733" y="273052"/>
            <a:ext cx="6815667" cy="5853113"/>
          </a:xfrm>
          <a:prstGeom prst="rect">
            <a:avLst/>
          </a:prstGeom>
          <a:noFill/>
          <a:ln>
            <a:noFill/>
          </a:ln>
        </p:spPr>
        <p:txBody>
          <a:bodyPr spcFirstLastPara="1" wrap="square" lIns="121900" tIns="60925" rIns="121900" bIns="60925" anchor="t" anchorCtr="0">
            <a:normAutofit/>
          </a:bodyPr>
          <a:lstStyle>
            <a:lvl1pPr marL="457200" lvl="0" indent="-501650" algn="l">
              <a:spcBef>
                <a:spcPts val="900"/>
              </a:spcBef>
              <a:spcAft>
                <a:spcPts val="0"/>
              </a:spcAft>
              <a:buClr>
                <a:schemeClr val="dk1"/>
              </a:buClr>
              <a:buSzPts val="4300"/>
              <a:buChar char="•"/>
              <a:defRPr sz="4300"/>
            </a:lvl1pPr>
            <a:lvl2pPr marL="914400" lvl="1" indent="-463550" algn="l">
              <a:spcBef>
                <a:spcPts val="700"/>
              </a:spcBef>
              <a:spcAft>
                <a:spcPts val="0"/>
              </a:spcAft>
              <a:buClr>
                <a:schemeClr val="dk1"/>
              </a:buClr>
              <a:buSzPts val="3700"/>
              <a:buChar char="–"/>
              <a:defRPr sz="3700"/>
            </a:lvl2pPr>
            <a:lvl3pPr marL="1371600" lvl="2" indent="-431800" algn="l">
              <a:spcBef>
                <a:spcPts val="600"/>
              </a:spcBef>
              <a:spcAft>
                <a:spcPts val="0"/>
              </a:spcAft>
              <a:buClr>
                <a:schemeClr val="dk1"/>
              </a:buClr>
              <a:buSzPts val="3200"/>
              <a:buChar char="•"/>
              <a:defRPr sz="3200"/>
            </a:lvl3pPr>
            <a:lvl4pPr marL="1828800" lvl="3" indent="-400050" algn="l">
              <a:spcBef>
                <a:spcPts val="500"/>
              </a:spcBef>
              <a:spcAft>
                <a:spcPts val="0"/>
              </a:spcAft>
              <a:buClr>
                <a:schemeClr val="dk1"/>
              </a:buClr>
              <a:buSzPts val="2700"/>
              <a:buChar char="–"/>
              <a:defRPr sz="2700"/>
            </a:lvl4pPr>
            <a:lvl5pPr marL="2286000" lvl="4" indent="-400050" algn="l">
              <a:spcBef>
                <a:spcPts val="500"/>
              </a:spcBef>
              <a:spcAft>
                <a:spcPts val="0"/>
              </a:spcAft>
              <a:buClr>
                <a:schemeClr val="dk1"/>
              </a:buClr>
              <a:buSzPts val="2700"/>
              <a:buChar char="»"/>
              <a:defRPr sz="2700"/>
            </a:lvl5pPr>
            <a:lvl6pPr marL="2743200" lvl="5" indent="-400050" algn="l">
              <a:spcBef>
                <a:spcPts val="500"/>
              </a:spcBef>
              <a:spcAft>
                <a:spcPts val="0"/>
              </a:spcAft>
              <a:buClr>
                <a:schemeClr val="dk1"/>
              </a:buClr>
              <a:buSzPts val="2700"/>
              <a:buChar char="•"/>
              <a:defRPr sz="2700"/>
            </a:lvl6pPr>
            <a:lvl7pPr marL="3200400" lvl="6" indent="-400050" algn="l">
              <a:spcBef>
                <a:spcPts val="500"/>
              </a:spcBef>
              <a:spcAft>
                <a:spcPts val="0"/>
              </a:spcAft>
              <a:buClr>
                <a:schemeClr val="dk1"/>
              </a:buClr>
              <a:buSzPts val="2700"/>
              <a:buChar char="•"/>
              <a:defRPr sz="2700"/>
            </a:lvl7pPr>
            <a:lvl8pPr marL="3657600" lvl="7" indent="-400050" algn="l">
              <a:spcBef>
                <a:spcPts val="500"/>
              </a:spcBef>
              <a:spcAft>
                <a:spcPts val="0"/>
              </a:spcAft>
              <a:buClr>
                <a:schemeClr val="dk1"/>
              </a:buClr>
              <a:buSzPts val="2700"/>
              <a:buChar char="•"/>
              <a:defRPr sz="2700"/>
            </a:lvl8pPr>
            <a:lvl9pPr marL="4114800" lvl="8" indent="-400050" algn="l">
              <a:spcBef>
                <a:spcPts val="500"/>
              </a:spcBef>
              <a:spcAft>
                <a:spcPts val="0"/>
              </a:spcAft>
              <a:buClr>
                <a:schemeClr val="dk1"/>
              </a:buClr>
              <a:buSzPts val="2700"/>
              <a:buChar char="•"/>
              <a:defRPr sz="2700"/>
            </a:lvl9pPr>
          </a:lstStyle>
          <a:p>
            <a:endParaRPr/>
          </a:p>
        </p:txBody>
      </p:sp>
      <p:sp>
        <p:nvSpPr>
          <p:cNvPr id="211" name="Google Shape;211;gf8da673635_8_49"/>
          <p:cNvSpPr txBox="1">
            <a:spLocks noGrp="1"/>
          </p:cNvSpPr>
          <p:nvPr>
            <p:ph type="body" idx="2"/>
          </p:nvPr>
        </p:nvSpPr>
        <p:spPr>
          <a:xfrm>
            <a:off x="609604" y="1435103"/>
            <a:ext cx="4011084" cy="4691062"/>
          </a:xfrm>
          <a:prstGeom prst="rect">
            <a:avLst/>
          </a:prstGeom>
          <a:noFill/>
          <a:ln>
            <a:noFill/>
          </a:ln>
        </p:spPr>
        <p:txBody>
          <a:bodyPr spcFirstLastPara="1" wrap="square" lIns="121900" tIns="60925" rIns="121900" bIns="60925" anchor="t" anchorCtr="0">
            <a:normAutofit/>
          </a:bodyPr>
          <a:lstStyle>
            <a:lvl1pPr marL="457200" lvl="0" indent="-228600" algn="l">
              <a:spcBef>
                <a:spcPts val="400"/>
              </a:spcBef>
              <a:spcAft>
                <a:spcPts val="0"/>
              </a:spcAft>
              <a:buClr>
                <a:schemeClr val="dk1"/>
              </a:buClr>
              <a:buSzPts val="1900"/>
              <a:buNone/>
              <a:defRPr sz="1900"/>
            </a:lvl1pPr>
            <a:lvl2pPr marL="914400" lvl="1" indent="-228600" algn="l">
              <a:spcBef>
                <a:spcPts val="300"/>
              </a:spcBef>
              <a:spcAft>
                <a:spcPts val="0"/>
              </a:spcAft>
              <a:buClr>
                <a:schemeClr val="dk1"/>
              </a:buClr>
              <a:buSzPts val="1600"/>
              <a:buNone/>
              <a:defRPr sz="1600"/>
            </a:lvl2pPr>
            <a:lvl3pPr marL="1371600" lvl="2" indent="-228600" algn="l">
              <a:spcBef>
                <a:spcPts val="300"/>
              </a:spcBef>
              <a:spcAft>
                <a:spcPts val="0"/>
              </a:spcAft>
              <a:buClr>
                <a:schemeClr val="dk1"/>
              </a:buClr>
              <a:buSzPts val="1300"/>
              <a:buNone/>
              <a:defRPr sz="1300"/>
            </a:lvl3pPr>
            <a:lvl4pPr marL="1828800" lvl="3" indent="-228600" algn="l">
              <a:spcBef>
                <a:spcPts val="200"/>
              </a:spcBef>
              <a:spcAft>
                <a:spcPts val="0"/>
              </a:spcAft>
              <a:buClr>
                <a:schemeClr val="dk1"/>
              </a:buClr>
              <a:buSzPts val="1200"/>
              <a:buNone/>
              <a:defRPr sz="1200"/>
            </a:lvl4pPr>
            <a:lvl5pPr marL="2286000" lvl="4" indent="-228600" algn="l">
              <a:spcBef>
                <a:spcPts val="200"/>
              </a:spcBef>
              <a:spcAft>
                <a:spcPts val="0"/>
              </a:spcAft>
              <a:buClr>
                <a:schemeClr val="dk1"/>
              </a:buClr>
              <a:buSzPts val="1200"/>
              <a:buNone/>
              <a:defRPr sz="1200"/>
            </a:lvl5pPr>
            <a:lvl6pPr marL="2743200" lvl="5" indent="-228600" algn="l">
              <a:spcBef>
                <a:spcPts val="200"/>
              </a:spcBef>
              <a:spcAft>
                <a:spcPts val="0"/>
              </a:spcAft>
              <a:buClr>
                <a:schemeClr val="dk1"/>
              </a:buClr>
              <a:buSzPts val="1200"/>
              <a:buNone/>
              <a:defRPr sz="1200"/>
            </a:lvl6pPr>
            <a:lvl7pPr marL="3200400" lvl="6" indent="-228600" algn="l">
              <a:spcBef>
                <a:spcPts val="200"/>
              </a:spcBef>
              <a:spcAft>
                <a:spcPts val="0"/>
              </a:spcAft>
              <a:buClr>
                <a:schemeClr val="dk1"/>
              </a:buClr>
              <a:buSzPts val="1200"/>
              <a:buNone/>
              <a:defRPr sz="1200"/>
            </a:lvl7pPr>
            <a:lvl8pPr marL="3657600" lvl="7" indent="-228600" algn="l">
              <a:spcBef>
                <a:spcPts val="200"/>
              </a:spcBef>
              <a:spcAft>
                <a:spcPts val="0"/>
              </a:spcAft>
              <a:buClr>
                <a:schemeClr val="dk1"/>
              </a:buClr>
              <a:buSzPts val="1200"/>
              <a:buNone/>
              <a:defRPr sz="1200"/>
            </a:lvl8pPr>
            <a:lvl9pPr marL="4114800" lvl="8" indent="-228600" algn="l">
              <a:spcBef>
                <a:spcPts val="200"/>
              </a:spcBef>
              <a:spcAft>
                <a:spcPts val="0"/>
              </a:spcAft>
              <a:buClr>
                <a:schemeClr val="dk1"/>
              </a:buClr>
              <a:buSzPts val="1200"/>
              <a:buNone/>
              <a:defRPr sz="1200"/>
            </a:lvl9pPr>
          </a:lstStyle>
          <a:p>
            <a:endParaRPr/>
          </a:p>
        </p:txBody>
      </p:sp>
      <p:sp>
        <p:nvSpPr>
          <p:cNvPr id="212" name="Google Shape;212;gf8da673635_8_49"/>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13" name="Google Shape;213;gf8da673635_8_49"/>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14" name="Google Shape;214;gf8da673635_8_49"/>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215"/>
        <p:cNvGrpSpPr/>
        <p:nvPr/>
      </p:nvGrpSpPr>
      <p:grpSpPr>
        <a:xfrm>
          <a:off x="0" y="0"/>
          <a:ext cx="0" cy="0"/>
          <a:chOff x="0" y="0"/>
          <a:chExt cx="0" cy="0"/>
        </a:xfrm>
      </p:grpSpPr>
      <p:sp>
        <p:nvSpPr>
          <p:cNvPr id="216" name="Google Shape;216;gf8da673635_8_56"/>
          <p:cNvSpPr txBox="1">
            <a:spLocks noGrp="1"/>
          </p:cNvSpPr>
          <p:nvPr>
            <p:ph type="title"/>
          </p:nvPr>
        </p:nvSpPr>
        <p:spPr>
          <a:xfrm>
            <a:off x="2389717" y="4800602"/>
            <a:ext cx="7315200" cy="566739"/>
          </a:xfrm>
          <a:prstGeom prst="rect">
            <a:avLst/>
          </a:prstGeom>
          <a:noFill/>
          <a:ln>
            <a:noFill/>
          </a:ln>
        </p:spPr>
        <p:txBody>
          <a:bodyPr spcFirstLastPara="1" wrap="square" lIns="121900" tIns="60925" rIns="121900"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17" name="Google Shape;217;gf8da673635_8_56"/>
          <p:cNvSpPr>
            <a:spLocks noGrp="1"/>
          </p:cNvSpPr>
          <p:nvPr>
            <p:ph type="pic" idx="2"/>
          </p:nvPr>
        </p:nvSpPr>
        <p:spPr>
          <a:xfrm>
            <a:off x="2389717" y="612775"/>
            <a:ext cx="7315200" cy="4114800"/>
          </a:xfrm>
          <a:prstGeom prst="rect">
            <a:avLst/>
          </a:prstGeom>
          <a:noFill/>
          <a:ln>
            <a:noFill/>
          </a:ln>
        </p:spPr>
      </p:sp>
      <p:sp>
        <p:nvSpPr>
          <p:cNvPr id="218" name="Google Shape;218;gf8da673635_8_56"/>
          <p:cNvSpPr txBox="1">
            <a:spLocks noGrp="1"/>
          </p:cNvSpPr>
          <p:nvPr>
            <p:ph type="body" idx="1"/>
          </p:nvPr>
        </p:nvSpPr>
        <p:spPr>
          <a:xfrm>
            <a:off x="2389717" y="5367339"/>
            <a:ext cx="7315200" cy="804863"/>
          </a:xfrm>
          <a:prstGeom prst="rect">
            <a:avLst/>
          </a:prstGeom>
          <a:noFill/>
          <a:ln>
            <a:noFill/>
          </a:ln>
        </p:spPr>
        <p:txBody>
          <a:bodyPr spcFirstLastPara="1" wrap="square" lIns="121900" tIns="60925" rIns="121900" bIns="60925" anchor="t" anchorCtr="0">
            <a:normAutofit/>
          </a:bodyPr>
          <a:lstStyle>
            <a:lvl1pPr marL="457200" lvl="0" indent="-228600" algn="l">
              <a:spcBef>
                <a:spcPts val="400"/>
              </a:spcBef>
              <a:spcAft>
                <a:spcPts val="0"/>
              </a:spcAft>
              <a:buClr>
                <a:schemeClr val="dk1"/>
              </a:buClr>
              <a:buSzPts val="1900"/>
              <a:buNone/>
              <a:defRPr sz="1900"/>
            </a:lvl1pPr>
            <a:lvl2pPr marL="914400" lvl="1" indent="-228600" algn="l">
              <a:spcBef>
                <a:spcPts val="300"/>
              </a:spcBef>
              <a:spcAft>
                <a:spcPts val="0"/>
              </a:spcAft>
              <a:buClr>
                <a:schemeClr val="dk1"/>
              </a:buClr>
              <a:buSzPts val="1600"/>
              <a:buNone/>
              <a:defRPr sz="1600"/>
            </a:lvl2pPr>
            <a:lvl3pPr marL="1371600" lvl="2" indent="-228600" algn="l">
              <a:spcBef>
                <a:spcPts val="300"/>
              </a:spcBef>
              <a:spcAft>
                <a:spcPts val="0"/>
              </a:spcAft>
              <a:buClr>
                <a:schemeClr val="dk1"/>
              </a:buClr>
              <a:buSzPts val="1300"/>
              <a:buNone/>
              <a:defRPr sz="1300"/>
            </a:lvl3pPr>
            <a:lvl4pPr marL="1828800" lvl="3" indent="-228600" algn="l">
              <a:spcBef>
                <a:spcPts val="200"/>
              </a:spcBef>
              <a:spcAft>
                <a:spcPts val="0"/>
              </a:spcAft>
              <a:buClr>
                <a:schemeClr val="dk1"/>
              </a:buClr>
              <a:buSzPts val="1200"/>
              <a:buNone/>
              <a:defRPr sz="1200"/>
            </a:lvl4pPr>
            <a:lvl5pPr marL="2286000" lvl="4" indent="-228600" algn="l">
              <a:spcBef>
                <a:spcPts val="200"/>
              </a:spcBef>
              <a:spcAft>
                <a:spcPts val="0"/>
              </a:spcAft>
              <a:buClr>
                <a:schemeClr val="dk1"/>
              </a:buClr>
              <a:buSzPts val="1200"/>
              <a:buNone/>
              <a:defRPr sz="1200"/>
            </a:lvl5pPr>
            <a:lvl6pPr marL="2743200" lvl="5" indent="-228600" algn="l">
              <a:spcBef>
                <a:spcPts val="200"/>
              </a:spcBef>
              <a:spcAft>
                <a:spcPts val="0"/>
              </a:spcAft>
              <a:buClr>
                <a:schemeClr val="dk1"/>
              </a:buClr>
              <a:buSzPts val="1200"/>
              <a:buNone/>
              <a:defRPr sz="1200"/>
            </a:lvl6pPr>
            <a:lvl7pPr marL="3200400" lvl="6" indent="-228600" algn="l">
              <a:spcBef>
                <a:spcPts val="200"/>
              </a:spcBef>
              <a:spcAft>
                <a:spcPts val="0"/>
              </a:spcAft>
              <a:buClr>
                <a:schemeClr val="dk1"/>
              </a:buClr>
              <a:buSzPts val="1200"/>
              <a:buNone/>
              <a:defRPr sz="1200"/>
            </a:lvl7pPr>
            <a:lvl8pPr marL="3657600" lvl="7" indent="-228600" algn="l">
              <a:spcBef>
                <a:spcPts val="200"/>
              </a:spcBef>
              <a:spcAft>
                <a:spcPts val="0"/>
              </a:spcAft>
              <a:buClr>
                <a:schemeClr val="dk1"/>
              </a:buClr>
              <a:buSzPts val="1200"/>
              <a:buNone/>
              <a:defRPr sz="1200"/>
            </a:lvl8pPr>
            <a:lvl9pPr marL="4114800" lvl="8" indent="-228600" algn="l">
              <a:spcBef>
                <a:spcPts val="200"/>
              </a:spcBef>
              <a:spcAft>
                <a:spcPts val="0"/>
              </a:spcAft>
              <a:buClr>
                <a:schemeClr val="dk1"/>
              </a:buClr>
              <a:buSzPts val="1200"/>
              <a:buNone/>
              <a:defRPr sz="1200"/>
            </a:lvl9pPr>
          </a:lstStyle>
          <a:p>
            <a:endParaRPr/>
          </a:p>
        </p:txBody>
      </p:sp>
      <p:sp>
        <p:nvSpPr>
          <p:cNvPr id="219" name="Google Shape;219;gf8da673635_8_56"/>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20" name="Google Shape;220;gf8da673635_8_56"/>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21" name="Google Shape;221;gf8da673635_8_56"/>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222"/>
        <p:cNvGrpSpPr/>
        <p:nvPr/>
      </p:nvGrpSpPr>
      <p:grpSpPr>
        <a:xfrm>
          <a:off x="0" y="0"/>
          <a:ext cx="0" cy="0"/>
          <a:chOff x="0" y="0"/>
          <a:chExt cx="0" cy="0"/>
        </a:xfrm>
      </p:grpSpPr>
      <p:sp>
        <p:nvSpPr>
          <p:cNvPr id="223" name="Google Shape;223;gf8da673635_8_63"/>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24" name="Google Shape;224;gf8da673635_8_63"/>
          <p:cNvSpPr txBox="1">
            <a:spLocks noGrp="1"/>
          </p:cNvSpPr>
          <p:nvPr>
            <p:ph type="body" idx="1"/>
          </p:nvPr>
        </p:nvSpPr>
        <p:spPr>
          <a:xfrm rot="5400000">
            <a:off x="3833018" y="-1623217"/>
            <a:ext cx="4525963" cy="10972800"/>
          </a:xfrm>
          <a:prstGeom prst="rect">
            <a:avLst/>
          </a:prstGeom>
          <a:noFill/>
          <a:ln>
            <a:noFill/>
          </a:ln>
        </p:spPr>
        <p:txBody>
          <a:bodyPr spcFirstLastPara="1" wrap="square" lIns="121900" tIns="60925" rIns="121900" bIns="60925" anchor="t" anchorCtr="0">
            <a:normAutofit/>
          </a:bodyPr>
          <a:lstStyle>
            <a:lvl1pPr marL="457200" lvl="0" indent="-381000" algn="l">
              <a:spcBef>
                <a:spcPts val="500"/>
              </a:spcBef>
              <a:spcAft>
                <a:spcPts val="0"/>
              </a:spcAft>
              <a:buClr>
                <a:schemeClr val="dk1"/>
              </a:buClr>
              <a:buSzPts val="2400"/>
              <a:buChar char="•"/>
              <a:defRPr/>
            </a:lvl1pPr>
            <a:lvl2pPr marL="914400" lvl="1" indent="-381000" algn="l">
              <a:spcBef>
                <a:spcPts val="500"/>
              </a:spcBef>
              <a:spcAft>
                <a:spcPts val="0"/>
              </a:spcAft>
              <a:buClr>
                <a:schemeClr val="dk1"/>
              </a:buClr>
              <a:buSzPts val="2400"/>
              <a:buChar char="–"/>
              <a:defRPr/>
            </a:lvl2pPr>
            <a:lvl3pPr marL="1371600" lvl="2" indent="-381000" algn="l">
              <a:spcBef>
                <a:spcPts val="500"/>
              </a:spcBef>
              <a:spcAft>
                <a:spcPts val="0"/>
              </a:spcAft>
              <a:buClr>
                <a:schemeClr val="dk1"/>
              </a:buClr>
              <a:buSzPts val="2400"/>
              <a:buChar char="•"/>
              <a:defRPr/>
            </a:lvl3pPr>
            <a:lvl4pPr marL="1828800" lvl="3" indent="-381000" algn="l">
              <a:spcBef>
                <a:spcPts val="500"/>
              </a:spcBef>
              <a:spcAft>
                <a:spcPts val="0"/>
              </a:spcAft>
              <a:buClr>
                <a:schemeClr val="dk1"/>
              </a:buClr>
              <a:buSzPts val="2400"/>
              <a:buChar char="–"/>
              <a:defRPr/>
            </a:lvl4pPr>
            <a:lvl5pPr marL="2286000" lvl="4" indent="-381000" algn="l">
              <a:spcBef>
                <a:spcPts val="500"/>
              </a:spcBef>
              <a:spcAft>
                <a:spcPts val="0"/>
              </a:spcAft>
              <a:buClr>
                <a:schemeClr val="dk1"/>
              </a:buClr>
              <a:buSzPts val="24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225" name="Google Shape;225;gf8da673635_8_63"/>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26" name="Google Shape;226;gf8da673635_8_63"/>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27" name="Google Shape;227;gf8da673635_8_63"/>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228"/>
        <p:cNvGrpSpPr/>
        <p:nvPr/>
      </p:nvGrpSpPr>
      <p:grpSpPr>
        <a:xfrm>
          <a:off x="0" y="0"/>
          <a:ext cx="0" cy="0"/>
          <a:chOff x="0" y="0"/>
          <a:chExt cx="0" cy="0"/>
        </a:xfrm>
      </p:grpSpPr>
      <p:sp>
        <p:nvSpPr>
          <p:cNvPr id="229" name="Google Shape;229;gf8da673635_8_69"/>
          <p:cNvSpPr txBox="1">
            <a:spLocks noGrp="1"/>
          </p:cNvSpPr>
          <p:nvPr>
            <p:ph type="title"/>
          </p:nvPr>
        </p:nvSpPr>
        <p:spPr>
          <a:xfrm rot="5400000">
            <a:off x="7285037" y="1828803"/>
            <a:ext cx="5851525" cy="2743200"/>
          </a:xfrm>
          <a:prstGeom prst="rect">
            <a:avLst/>
          </a:prstGeom>
          <a:noFill/>
          <a:ln>
            <a:noFill/>
          </a:ln>
        </p:spPr>
        <p:txBody>
          <a:bodyPr spcFirstLastPara="1" wrap="square" lIns="121900" tIns="60925" rIns="121900" bIns="60925" anchor="ctr" anchorCtr="0">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30" name="Google Shape;230;gf8da673635_8_69"/>
          <p:cNvSpPr txBox="1">
            <a:spLocks noGrp="1"/>
          </p:cNvSpPr>
          <p:nvPr>
            <p:ph type="body" idx="1"/>
          </p:nvPr>
        </p:nvSpPr>
        <p:spPr>
          <a:xfrm rot="5400000">
            <a:off x="1697038" y="-812797"/>
            <a:ext cx="5851525" cy="8026400"/>
          </a:xfrm>
          <a:prstGeom prst="rect">
            <a:avLst/>
          </a:prstGeom>
          <a:noFill/>
          <a:ln>
            <a:noFill/>
          </a:ln>
        </p:spPr>
        <p:txBody>
          <a:bodyPr spcFirstLastPara="1" wrap="square" lIns="121900" tIns="60925" rIns="121900" bIns="60925" anchor="t" anchorCtr="0">
            <a:normAutofit/>
          </a:bodyPr>
          <a:lstStyle>
            <a:lvl1pPr marL="457200" lvl="0" indent="-381000" algn="l">
              <a:spcBef>
                <a:spcPts val="500"/>
              </a:spcBef>
              <a:spcAft>
                <a:spcPts val="0"/>
              </a:spcAft>
              <a:buClr>
                <a:schemeClr val="dk1"/>
              </a:buClr>
              <a:buSzPts val="2400"/>
              <a:buChar char="•"/>
              <a:defRPr/>
            </a:lvl1pPr>
            <a:lvl2pPr marL="914400" lvl="1" indent="-381000" algn="l">
              <a:spcBef>
                <a:spcPts val="500"/>
              </a:spcBef>
              <a:spcAft>
                <a:spcPts val="0"/>
              </a:spcAft>
              <a:buClr>
                <a:schemeClr val="dk1"/>
              </a:buClr>
              <a:buSzPts val="2400"/>
              <a:buChar char="–"/>
              <a:defRPr/>
            </a:lvl2pPr>
            <a:lvl3pPr marL="1371600" lvl="2" indent="-381000" algn="l">
              <a:spcBef>
                <a:spcPts val="500"/>
              </a:spcBef>
              <a:spcAft>
                <a:spcPts val="0"/>
              </a:spcAft>
              <a:buClr>
                <a:schemeClr val="dk1"/>
              </a:buClr>
              <a:buSzPts val="2400"/>
              <a:buChar char="•"/>
              <a:defRPr/>
            </a:lvl3pPr>
            <a:lvl4pPr marL="1828800" lvl="3" indent="-381000" algn="l">
              <a:spcBef>
                <a:spcPts val="500"/>
              </a:spcBef>
              <a:spcAft>
                <a:spcPts val="0"/>
              </a:spcAft>
              <a:buClr>
                <a:schemeClr val="dk1"/>
              </a:buClr>
              <a:buSzPts val="2400"/>
              <a:buChar char="–"/>
              <a:defRPr/>
            </a:lvl4pPr>
            <a:lvl5pPr marL="2286000" lvl="4" indent="-381000" algn="l">
              <a:spcBef>
                <a:spcPts val="500"/>
              </a:spcBef>
              <a:spcAft>
                <a:spcPts val="0"/>
              </a:spcAft>
              <a:buClr>
                <a:schemeClr val="dk1"/>
              </a:buClr>
              <a:buSzPts val="2400"/>
              <a:buChar char="»"/>
              <a:defRPr/>
            </a:lvl5pPr>
            <a:lvl6pPr marL="2743200" lvl="5" indent="-381000" algn="l">
              <a:spcBef>
                <a:spcPts val="500"/>
              </a:spcBef>
              <a:spcAft>
                <a:spcPts val="0"/>
              </a:spcAft>
              <a:buClr>
                <a:schemeClr val="dk1"/>
              </a:buClr>
              <a:buSzPts val="2400"/>
              <a:buChar char="•"/>
              <a:defRPr/>
            </a:lvl6pPr>
            <a:lvl7pPr marL="3200400" lvl="6" indent="-381000" algn="l">
              <a:spcBef>
                <a:spcPts val="500"/>
              </a:spcBef>
              <a:spcAft>
                <a:spcPts val="0"/>
              </a:spcAft>
              <a:buClr>
                <a:schemeClr val="dk1"/>
              </a:buClr>
              <a:buSzPts val="2400"/>
              <a:buChar char="•"/>
              <a:defRPr/>
            </a:lvl7pPr>
            <a:lvl8pPr marL="3657600" lvl="7" indent="-381000" algn="l">
              <a:spcBef>
                <a:spcPts val="500"/>
              </a:spcBef>
              <a:spcAft>
                <a:spcPts val="0"/>
              </a:spcAft>
              <a:buClr>
                <a:schemeClr val="dk1"/>
              </a:buClr>
              <a:buSzPts val="2400"/>
              <a:buChar char="•"/>
              <a:defRPr/>
            </a:lvl8pPr>
            <a:lvl9pPr marL="4114800" lvl="8" indent="-381000" algn="l">
              <a:spcBef>
                <a:spcPts val="500"/>
              </a:spcBef>
              <a:spcAft>
                <a:spcPts val="0"/>
              </a:spcAft>
              <a:buClr>
                <a:schemeClr val="dk1"/>
              </a:buClr>
              <a:buSzPts val="2400"/>
              <a:buChar char="•"/>
              <a:defRPr/>
            </a:lvl9pPr>
          </a:lstStyle>
          <a:p>
            <a:endParaRPr/>
          </a:p>
        </p:txBody>
      </p:sp>
      <p:sp>
        <p:nvSpPr>
          <p:cNvPr id="231" name="Google Shape;231;gf8da673635_8_69"/>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32" name="Google Shape;232;gf8da673635_8_69"/>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33" name="Google Shape;233;gf8da673635_8_69"/>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30"/>
        <p:cNvGrpSpPr/>
        <p:nvPr/>
      </p:nvGrpSpPr>
      <p:grpSpPr>
        <a:xfrm>
          <a:off x="0" y="0"/>
          <a:ext cx="0" cy="0"/>
          <a:chOff x="0" y="0"/>
          <a:chExt cx="0" cy="0"/>
        </a:xfrm>
      </p:grpSpPr>
      <p:sp>
        <p:nvSpPr>
          <p:cNvPr id="31" name="Google Shape;31;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6"/>
        <p:cNvGrpSpPr/>
        <p:nvPr/>
      </p:nvGrpSpPr>
      <p:grpSpPr>
        <a:xfrm>
          <a:off x="0" y="0"/>
          <a:ext cx="0" cy="0"/>
          <a:chOff x="0" y="0"/>
          <a:chExt cx="0" cy="0"/>
        </a:xfrm>
      </p:grpSpPr>
      <p:sp>
        <p:nvSpPr>
          <p:cNvPr id="37" name="Google Shape;37;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2"/>
        <p:cNvGrpSpPr/>
        <p:nvPr/>
      </p:nvGrpSpPr>
      <p:grpSpPr>
        <a:xfrm>
          <a:off x="0" y="0"/>
          <a:ext cx="0" cy="0"/>
          <a:chOff x="0" y="0"/>
          <a:chExt cx="0" cy="0"/>
        </a:xfrm>
      </p:grpSpPr>
      <p:sp>
        <p:nvSpPr>
          <p:cNvPr id="43" name="Google Shape;4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gf8da673635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gf8da673635_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gf8da673635_2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gf8da673635_2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gf8da673635_2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gf8da673635_8_0"/>
          <p:cNvSpPr txBox="1">
            <a:spLocks noGrp="1"/>
          </p:cNvSpPr>
          <p:nvPr>
            <p:ph type="title"/>
          </p:nvPr>
        </p:nvSpPr>
        <p:spPr>
          <a:xfrm>
            <a:off x="609600" y="274639"/>
            <a:ext cx="10972800" cy="1143000"/>
          </a:xfrm>
          <a:prstGeom prst="rect">
            <a:avLst/>
          </a:prstGeom>
          <a:noFill/>
          <a:ln>
            <a:noFill/>
          </a:ln>
        </p:spPr>
        <p:txBody>
          <a:bodyPr spcFirstLastPara="1" wrap="square" lIns="121900" tIns="60925" rIns="121900" bIns="60925" anchor="ctr" anchorCtr="0">
            <a:normAutofit/>
          </a:bodyPr>
          <a:lstStyle>
            <a:lvl1pPr marR="0" lvl="0" algn="ctr" rtl="0">
              <a:spcBef>
                <a:spcPts val="0"/>
              </a:spcBef>
              <a:spcAft>
                <a:spcPts val="0"/>
              </a:spcAft>
              <a:buClr>
                <a:schemeClr val="dk1"/>
              </a:buClr>
              <a:buSzPts val="5900"/>
              <a:buFont typeface="Calibri"/>
              <a:buNone/>
              <a:defRPr sz="5900" b="0" i="0" u="none" strike="noStrike" cap="none">
                <a:solidFill>
                  <a:schemeClr val="dk1"/>
                </a:solidFill>
                <a:latin typeface="Calibri"/>
                <a:ea typeface="Calibri"/>
                <a:cs typeface="Calibri"/>
                <a:sym typeface="Calibri"/>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a:endParaRPr/>
          </a:p>
        </p:txBody>
      </p:sp>
      <p:sp>
        <p:nvSpPr>
          <p:cNvPr id="161" name="Google Shape;161;gf8da673635_8_0"/>
          <p:cNvSpPr txBox="1">
            <a:spLocks noGrp="1"/>
          </p:cNvSpPr>
          <p:nvPr>
            <p:ph type="body" idx="1"/>
          </p:nvPr>
        </p:nvSpPr>
        <p:spPr>
          <a:xfrm>
            <a:off x="609600" y="1600201"/>
            <a:ext cx="10972800" cy="4525963"/>
          </a:xfrm>
          <a:prstGeom prst="rect">
            <a:avLst/>
          </a:prstGeom>
          <a:noFill/>
          <a:ln>
            <a:noFill/>
          </a:ln>
        </p:spPr>
        <p:txBody>
          <a:bodyPr spcFirstLastPara="1" wrap="square" lIns="121900" tIns="60925" rIns="121900" bIns="60925" anchor="t" anchorCtr="0">
            <a:normAutofit/>
          </a:bodyPr>
          <a:lstStyle>
            <a:lvl1pPr marL="457200" marR="0" lvl="0" indent="-501650" algn="l" rtl="0">
              <a:spcBef>
                <a:spcPts val="900"/>
              </a:spcBef>
              <a:spcAft>
                <a:spcPts val="0"/>
              </a:spcAft>
              <a:buClr>
                <a:schemeClr val="dk1"/>
              </a:buClr>
              <a:buSzPts val="4300"/>
              <a:buFont typeface="Arial"/>
              <a:buChar char="•"/>
              <a:defRPr sz="4300" b="0" i="0" u="none" strike="noStrike" cap="none">
                <a:solidFill>
                  <a:schemeClr val="dk1"/>
                </a:solidFill>
                <a:latin typeface="Calibri"/>
                <a:ea typeface="Calibri"/>
                <a:cs typeface="Calibri"/>
                <a:sym typeface="Calibri"/>
              </a:defRPr>
            </a:lvl1pPr>
            <a:lvl2pPr marL="914400" marR="0" lvl="1" indent="-463550" algn="l" rtl="0">
              <a:spcBef>
                <a:spcPts val="7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2pPr>
            <a:lvl3pPr marL="1371600" marR="0" lvl="2" indent="-431800" algn="l" rtl="0">
              <a:spcBef>
                <a:spcPts val="6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62" name="Google Shape;162;gf8da673635_8_0"/>
          <p:cNvSpPr txBox="1">
            <a:spLocks noGrp="1"/>
          </p:cNvSpPr>
          <p:nvPr>
            <p:ph type="dt" idx="10"/>
          </p:nvPr>
        </p:nvSpPr>
        <p:spPr>
          <a:xfrm>
            <a:off x="609600" y="6356352"/>
            <a:ext cx="2844800" cy="365125"/>
          </a:xfrm>
          <a:prstGeom prst="rect">
            <a:avLst/>
          </a:prstGeom>
          <a:noFill/>
          <a:ln>
            <a:noFill/>
          </a:ln>
        </p:spPr>
        <p:txBody>
          <a:bodyPr spcFirstLastPara="1" wrap="square" lIns="121900" tIns="60925" rIns="121900" bIns="60925" anchor="ctr" anchorCtr="0">
            <a:noAutofit/>
          </a:bodyPr>
          <a:lstStyle>
            <a:lvl1pPr marR="0" lvl="0" algn="l" rtl="0">
              <a:spcBef>
                <a:spcPts val="0"/>
              </a:spcBef>
              <a:spcAft>
                <a:spcPts val="0"/>
              </a:spcAft>
              <a:buSzPts val="19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163" name="Google Shape;163;gf8da673635_8_0"/>
          <p:cNvSpPr txBox="1">
            <a:spLocks noGrp="1"/>
          </p:cNvSpPr>
          <p:nvPr>
            <p:ph type="ftr" idx="11"/>
          </p:nvPr>
        </p:nvSpPr>
        <p:spPr>
          <a:xfrm>
            <a:off x="4165600" y="6356352"/>
            <a:ext cx="3860800" cy="365125"/>
          </a:xfrm>
          <a:prstGeom prst="rect">
            <a:avLst/>
          </a:prstGeom>
          <a:noFill/>
          <a:ln>
            <a:noFill/>
          </a:ln>
        </p:spPr>
        <p:txBody>
          <a:bodyPr spcFirstLastPara="1" wrap="square" lIns="121900" tIns="60925" rIns="121900" bIns="60925" anchor="ctr" anchorCtr="0">
            <a:noAutofit/>
          </a:bodyPr>
          <a:lstStyle>
            <a:lvl1pPr marR="0" lvl="0" algn="ctr" rtl="0">
              <a:spcBef>
                <a:spcPts val="0"/>
              </a:spcBef>
              <a:spcAft>
                <a:spcPts val="0"/>
              </a:spcAft>
              <a:buSzPts val="19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164" name="Google Shape;164;gf8da673635_8_0"/>
          <p:cNvSpPr txBox="1">
            <a:spLocks noGrp="1"/>
          </p:cNvSpPr>
          <p:nvPr>
            <p:ph type="sldNum" idx="12"/>
          </p:nvPr>
        </p:nvSpPr>
        <p:spPr>
          <a:xfrm>
            <a:off x="8737600" y="6356352"/>
            <a:ext cx="2844800" cy="365125"/>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dev.mysql.com/get/mysql57-community-release-el7-9.noarch.rp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recruit-restaurant-visitor-forecast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gf8da673635_8_75"/>
          <p:cNvGrpSpPr/>
          <p:nvPr/>
        </p:nvGrpSpPr>
        <p:grpSpPr>
          <a:xfrm>
            <a:off x="-1392832" y="4592637"/>
            <a:ext cx="16022272" cy="7657834"/>
            <a:chOff x="-1044624" y="3444478"/>
            <a:chExt cx="12016704" cy="5743376"/>
          </a:xfrm>
        </p:grpSpPr>
        <p:sp>
          <p:nvSpPr>
            <p:cNvPr id="239" name="Google Shape;239;gf8da673635_8_75"/>
            <p:cNvSpPr/>
            <p:nvPr/>
          </p:nvSpPr>
          <p:spPr>
            <a:xfrm>
              <a:off x="4932040" y="4876006"/>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40" name="Google Shape;240;gf8da673635_8_75"/>
            <p:cNvGrpSpPr/>
            <p:nvPr/>
          </p:nvGrpSpPr>
          <p:grpSpPr>
            <a:xfrm>
              <a:off x="-1044624" y="3444478"/>
              <a:ext cx="12016704" cy="5607992"/>
              <a:chOff x="-1044624" y="3579862"/>
              <a:chExt cx="12016704" cy="5607992"/>
            </a:xfrm>
          </p:grpSpPr>
          <p:grpSp>
            <p:nvGrpSpPr>
              <p:cNvPr id="241" name="Google Shape;241;gf8da673635_8_75"/>
              <p:cNvGrpSpPr/>
              <p:nvPr/>
            </p:nvGrpSpPr>
            <p:grpSpPr>
              <a:xfrm>
                <a:off x="-558948" y="3579862"/>
                <a:ext cx="11531028" cy="5535984"/>
                <a:chOff x="-558948" y="3579862"/>
                <a:chExt cx="11531028" cy="5535984"/>
              </a:xfrm>
            </p:grpSpPr>
            <p:sp>
              <p:nvSpPr>
                <p:cNvPr id="242" name="Google Shape;242;gf8da673635_8_75"/>
                <p:cNvSpPr/>
                <p:nvPr/>
              </p:nvSpPr>
              <p:spPr>
                <a:xfrm>
                  <a:off x="5076056" y="3579862"/>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3" name="Google Shape;243;gf8da673635_8_75"/>
                <p:cNvSpPr/>
                <p:nvPr/>
              </p:nvSpPr>
              <p:spPr>
                <a:xfrm>
                  <a:off x="1475656" y="3867894"/>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4" name="Google Shape;244;gf8da673635_8_75"/>
                <p:cNvSpPr/>
                <p:nvPr/>
              </p:nvSpPr>
              <p:spPr>
                <a:xfrm>
                  <a:off x="6660232" y="4011910"/>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5" name="Google Shape;245;gf8da673635_8_75"/>
                <p:cNvSpPr/>
                <p:nvPr/>
              </p:nvSpPr>
              <p:spPr>
                <a:xfrm>
                  <a:off x="1596976" y="4803998"/>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6" name="Google Shape;246;gf8da673635_8_75"/>
                <p:cNvSpPr/>
                <p:nvPr/>
              </p:nvSpPr>
              <p:spPr>
                <a:xfrm>
                  <a:off x="-558948" y="3867894"/>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47" name="Google Shape;247;gf8da673635_8_75"/>
              <p:cNvSpPr/>
              <p:nvPr/>
            </p:nvSpPr>
            <p:spPr>
              <a:xfrm>
                <a:off x="-1044624" y="4876006"/>
                <a:ext cx="4311848" cy="4311848"/>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grpSp>
        <p:nvGrpSpPr>
          <p:cNvPr id="248" name="Google Shape;248;gf8da673635_8_75"/>
          <p:cNvGrpSpPr/>
          <p:nvPr/>
        </p:nvGrpSpPr>
        <p:grpSpPr>
          <a:xfrm>
            <a:off x="-1392832" y="-3835168"/>
            <a:ext cx="7700101" cy="5011803"/>
            <a:chOff x="-1044624" y="-2540818"/>
            <a:chExt cx="5775076" cy="3758852"/>
          </a:xfrm>
        </p:grpSpPr>
        <p:sp>
          <p:nvSpPr>
            <p:cNvPr id="249" name="Google Shape;249;gf8da673635_8_75"/>
            <p:cNvSpPr/>
            <p:nvPr/>
          </p:nvSpPr>
          <p:spPr>
            <a:xfrm>
              <a:off x="-516098" y="-2036762"/>
              <a:ext cx="3254796" cy="3254796"/>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0" name="Google Shape;250;gf8da673635_8_75"/>
            <p:cNvSpPr/>
            <p:nvPr/>
          </p:nvSpPr>
          <p:spPr>
            <a:xfrm>
              <a:off x="683568" y="-2540818"/>
              <a:ext cx="3254796" cy="3254796"/>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1" name="Google Shape;251;gf8da673635_8_75"/>
            <p:cNvSpPr/>
            <p:nvPr/>
          </p:nvSpPr>
          <p:spPr>
            <a:xfrm>
              <a:off x="1475656" y="-2324794"/>
              <a:ext cx="3254796" cy="3254796"/>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 name="Google Shape;252;gf8da673635_8_75"/>
            <p:cNvSpPr/>
            <p:nvPr/>
          </p:nvSpPr>
          <p:spPr>
            <a:xfrm>
              <a:off x="-1044624" y="-2540818"/>
              <a:ext cx="3254796" cy="3254796"/>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53" name="Google Shape;253;gf8da673635_8_75"/>
          <p:cNvGrpSpPr/>
          <p:nvPr/>
        </p:nvGrpSpPr>
        <p:grpSpPr>
          <a:xfrm>
            <a:off x="2889267" y="312539"/>
            <a:ext cx="384043" cy="384043"/>
            <a:chOff x="5931520" y="378420"/>
            <a:chExt cx="288032" cy="288032"/>
          </a:xfrm>
        </p:grpSpPr>
        <p:sp>
          <p:nvSpPr>
            <p:cNvPr id="254" name="Google Shape;254;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5" name="Google Shape;255;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56" name="Google Shape;256;gf8da673635_8_75"/>
          <p:cNvGrpSpPr/>
          <p:nvPr/>
        </p:nvGrpSpPr>
        <p:grpSpPr>
          <a:xfrm>
            <a:off x="1776141" y="43168"/>
            <a:ext cx="288032" cy="288032"/>
            <a:chOff x="5931520" y="378420"/>
            <a:chExt cx="288032" cy="288032"/>
          </a:xfrm>
        </p:grpSpPr>
        <p:sp>
          <p:nvSpPr>
            <p:cNvPr id="257" name="Google Shape;257;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8" name="Google Shape;258;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59" name="Google Shape;259;gf8da673635_8_75"/>
          <p:cNvGrpSpPr/>
          <p:nvPr/>
        </p:nvGrpSpPr>
        <p:grpSpPr>
          <a:xfrm>
            <a:off x="6960096" y="5936788"/>
            <a:ext cx="384043" cy="384043"/>
            <a:chOff x="5931520" y="378420"/>
            <a:chExt cx="288032" cy="288032"/>
          </a:xfrm>
        </p:grpSpPr>
        <p:sp>
          <p:nvSpPr>
            <p:cNvPr id="260" name="Google Shape;260;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1" name="Google Shape;261;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62" name="Google Shape;262;gf8da673635_8_75"/>
          <p:cNvGrpSpPr/>
          <p:nvPr/>
        </p:nvGrpSpPr>
        <p:grpSpPr>
          <a:xfrm>
            <a:off x="9113806" y="6366339"/>
            <a:ext cx="336815" cy="336815"/>
            <a:chOff x="5931520" y="378420"/>
            <a:chExt cx="288032" cy="288032"/>
          </a:xfrm>
        </p:grpSpPr>
        <p:sp>
          <p:nvSpPr>
            <p:cNvPr id="263" name="Google Shape;263;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4" name="Google Shape;264;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65" name="Google Shape;265;gf8da673635_8_75"/>
          <p:cNvGrpSpPr/>
          <p:nvPr/>
        </p:nvGrpSpPr>
        <p:grpSpPr>
          <a:xfrm>
            <a:off x="11280578" y="5000295"/>
            <a:ext cx="336815" cy="336815"/>
            <a:chOff x="5931520" y="378420"/>
            <a:chExt cx="288032" cy="288032"/>
          </a:xfrm>
        </p:grpSpPr>
        <p:sp>
          <p:nvSpPr>
            <p:cNvPr id="266" name="Google Shape;266;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7" name="Google Shape;267;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268" name="Google Shape;268;gf8da673635_8_75"/>
          <p:cNvGrpSpPr/>
          <p:nvPr/>
        </p:nvGrpSpPr>
        <p:grpSpPr>
          <a:xfrm>
            <a:off x="2188627" y="6306525"/>
            <a:ext cx="288032" cy="288032"/>
            <a:chOff x="5931520" y="378420"/>
            <a:chExt cx="288032" cy="288032"/>
          </a:xfrm>
        </p:grpSpPr>
        <p:sp>
          <p:nvSpPr>
            <p:cNvPr id="269" name="Google Shape;269;gf8da673635_8_75"/>
            <p:cNvSpPr/>
            <p:nvPr/>
          </p:nvSpPr>
          <p:spPr>
            <a:xfrm>
              <a:off x="5931520" y="378420"/>
              <a:ext cx="288032" cy="288032"/>
            </a:xfrm>
            <a:prstGeom prst="ellipse">
              <a:avLst/>
            </a:prstGeom>
            <a:solidFill>
              <a:srgbClr val="B2A0C7">
                <a:alpha val="78823"/>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 name="Google Shape;270;gf8da673635_8_75"/>
            <p:cNvSpPr/>
            <p:nvPr/>
          </p:nvSpPr>
          <p:spPr>
            <a:xfrm>
              <a:off x="6003528" y="450428"/>
              <a:ext cx="144016" cy="144016"/>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71" name="Google Shape;271;gf8da673635_8_75"/>
          <p:cNvSpPr txBox="1"/>
          <p:nvPr/>
        </p:nvSpPr>
        <p:spPr>
          <a:xfrm>
            <a:off x="150" y="1924475"/>
            <a:ext cx="12192000" cy="700200"/>
          </a:xfrm>
          <a:prstGeom prst="rect">
            <a:avLst/>
          </a:prstGeom>
          <a:noFill/>
          <a:ln>
            <a:noFill/>
          </a:ln>
        </p:spPr>
        <p:txBody>
          <a:bodyPr spcFirstLastPara="1" wrap="square" lIns="121900" tIns="60925" rIns="121900" bIns="60925" anchor="t" anchorCtr="0">
            <a:spAutoFit/>
          </a:bodyPr>
          <a:lstStyle/>
          <a:p>
            <a:pPr marL="0" marR="266700" lvl="0" indent="0" algn="ctr" rtl="0">
              <a:lnSpc>
                <a:spcPct val="115000"/>
              </a:lnSpc>
              <a:spcBef>
                <a:spcPts val="200"/>
              </a:spcBef>
              <a:spcAft>
                <a:spcPts val="0"/>
              </a:spcAft>
              <a:buNone/>
            </a:pPr>
            <a:r>
              <a:rPr lang="en-US" sz="3750" b="1">
                <a:solidFill>
                  <a:schemeClr val="dk1"/>
                </a:solidFill>
                <a:highlight>
                  <a:schemeClr val="lt1"/>
                </a:highlight>
              </a:rPr>
              <a:t>MH6142 Database Systems Hands-On Project</a:t>
            </a:r>
            <a:endParaRPr sz="8100">
              <a:solidFill>
                <a:schemeClr val="dk1"/>
              </a:solidFill>
              <a:highlight>
                <a:schemeClr val="lt1"/>
              </a:highlight>
            </a:endParaRPr>
          </a:p>
        </p:txBody>
      </p:sp>
      <p:sp>
        <p:nvSpPr>
          <p:cNvPr id="272" name="Google Shape;272;gf8da673635_8_75"/>
          <p:cNvSpPr txBox="1"/>
          <p:nvPr/>
        </p:nvSpPr>
        <p:spPr>
          <a:xfrm>
            <a:off x="3814500" y="3150700"/>
            <a:ext cx="4563000" cy="1443600"/>
          </a:xfrm>
          <a:prstGeom prst="rect">
            <a:avLst/>
          </a:prstGeom>
          <a:noFill/>
          <a:ln>
            <a:noFill/>
          </a:ln>
        </p:spPr>
        <p:txBody>
          <a:bodyPr spcFirstLastPara="1" wrap="square" lIns="121900" tIns="60925" rIns="121900" bIns="60925" anchor="t" anchorCtr="0">
            <a:spAutoFit/>
          </a:bodyPr>
          <a:lstStyle/>
          <a:p>
            <a:pPr marL="0" marR="0" lvl="0" indent="0" algn="l" rtl="0">
              <a:lnSpc>
                <a:spcPct val="115000"/>
              </a:lnSpc>
              <a:spcBef>
                <a:spcPts val="0"/>
              </a:spcBef>
              <a:spcAft>
                <a:spcPts val="0"/>
              </a:spcAft>
              <a:buNone/>
            </a:pPr>
            <a:r>
              <a:rPr lang="en-US" sz="2600">
                <a:solidFill>
                  <a:srgbClr val="080808"/>
                </a:solidFill>
              </a:rPr>
              <a:t>G2103131A  WU MINGJING</a:t>
            </a:r>
            <a:endParaRPr sz="2600">
              <a:solidFill>
                <a:srgbClr val="080808"/>
              </a:solidFill>
            </a:endParaRPr>
          </a:p>
          <a:p>
            <a:pPr marL="0" marR="0" lvl="0" indent="0" algn="l" rtl="0">
              <a:lnSpc>
                <a:spcPct val="115000"/>
              </a:lnSpc>
              <a:spcBef>
                <a:spcPts val="0"/>
              </a:spcBef>
              <a:spcAft>
                <a:spcPts val="0"/>
              </a:spcAft>
              <a:buNone/>
            </a:pPr>
            <a:r>
              <a:rPr lang="en-US" sz="2600">
                <a:solidFill>
                  <a:srgbClr val="080808"/>
                </a:solidFill>
              </a:rPr>
              <a:t>G2103195K	 ZHANG BOJUN</a:t>
            </a:r>
            <a:endParaRPr sz="2600">
              <a:solidFill>
                <a:srgbClr val="080808"/>
              </a:solidFill>
            </a:endParaRPr>
          </a:p>
          <a:p>
            <a:pPr marL="0" marR="0" lvl="0" indent="0" algn="l" rtl="0">
              <a:lnSpc>
                <a:spcPct val="115000"/>
              </a:lnSpc>
              <a:spcBef>
                <a:spcPts val="0"/>
              </a:spcBef>
              <a:spcAft>
                <a:spcPts val="0"/>
              </a:spcAft>
              <a:buNone/>
            </a:pPr>
            <a:r>
              <a:rPr lang="en-US" sz="2600">
                <a:solidFill>
                  <a:srgbClr val="080808"/>
                </a:solidFill>
              </a:rPr>
              <a:t>G2103160J	 ZHOU DUO</a:t>
            </a:r>
            <a:endParaRPr sz="2600">
              <a:solidFill>
                <a:srgbClr val="08080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grpSp>
        <p:nvGrpSpPr>
          <p:cNvPr id="417" name="Google Shape;417;gf9171a1c1a_0_10"/>
          <p:cNvGrpSpPr/>
          <p:nvPr/>
        </p:nvGrpSpPr>
        <p:grpSpPr>
          <a:xfrm>
            <a:off x="218661" y="143425"/>
            <a:ext cx="6320926" cy="598806"/>
            <a:chOff x="218661" y="143425"/>
            <a:chExt cx="6320926" cy="598806"/>
          </a:xfrm>
        </p:grpSpPr>
        <p:cxnSp>
          <p:nvCxnSpPr>
            <p:cNvPr id="418" name="Google Shape;418;gf9171a1c1a_0_10"/>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19" name="Google Shape;419;gf9171a1c1a_0_10"/>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20" name="Google Shape;420;gf9171a1c1a_0_10"/>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1" name="Google Shape;421;gf9171a1c1a_0_10"/>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2" name="Google Shape;422;gf9171a1c1a_0_10"/>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3" name="Google Shape;423;gf9171a1c1a_0_10"/>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4" name="Google Shape;424;gf9171a1c1a_0_10"/>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sp>
        <p:nvSpPr>
          <p:cNvPr id="425" name="Google Shape;425;gf9171a1c1a_0_10"/>
          <p:cNvSpPr txBox="1"/>
          <p:nvPr/>
        </p:nvSpPr>
        <p:spPr>
          <a:xfrm>
            <a:off x="218650" y="1551200"/>
            <a:ext cx="11868600" cy="38172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CREATE</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date_info(</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calendar_date </a:t>
            </a:r>
            <a:r>
              <a:rPr lang="en-US" sz="1200" b="1">
                <a:solidFill>
                  <a:srgbClr val="AF956F"/>
                </a:solidFill>
                <a:highlight>
                  <a:srgbClr val="FFFFFE"/>
                </a:highlight>
                <a:latin typeface="Courier New"/>
                <a:ea typeface="Courier New"/>
                <a:cs typeface="Courier New"/>
                <a:sym typeface="Courier New"/>
              </a:rPr>
              <a:t>DATE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day_of_week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20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holiday_flg </a:t>
            </a:r>
            <a:r>
              <a:rPr lang="en-US" sz="1200" b="1">
                <a:solidFill>
                  <a:srgbClr val="AF956F"/>
                </a:solidFill>
                <a:highlight>
                  <a:srgbClr val="FFFFFE"/>
                </a:highlight>
                <a:latin typeface="Courier New"/>
                <a:ea typeface="Courier New"/>
                <a:cs typeface="Courier New"/>
                <a:sym typeface="Courier New"/>
              </a:rPr>
              <a:t>INT</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PRIMARY</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(calendar_date)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LOAD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DATA</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LOCAL</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INFILE</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"D:/NTU/Database System/Group Project/adjusted csv/date_info.csv"</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INTO</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date_info</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FIELDS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LINES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'\n'</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IGNORE</a:t>
            </a:r>
            <a:r>
              <a:rPr lang="en-US" sz="1200" b="1">
                <a:solidFill>
                  <a:schemeClr val="dk1"/>
                </a:solidFill>
                <a:highlight>
                  <a:srgbClr val="FFFFFE"/>
                </a:highlight>
                <a:latin typeface="Courier New"/>
                <a:ea typeface="Courier New"/>
                <a:cs typeface="Courier New"/>
                <a:sym typeface="Courier New"/>
              </a:rPr>
              <a:t> </a:t>
            </a:r>
            <a:r>
              <a:rPr lang="en-US" sz="1200" b="1">
                <a:solidFill>
                  <a:srgbClr val="09885A"/>
                </a:solidFill>
                <a:highlight>
                  <a:srgbClr val="FFFFFE"/>
                </a:highlight>
                <a:latin typeface="Courier New"/>
                <a:ea typeface="Courier New"/>
                <a:cs typeface="Courier New"/>
                <a:sym typeface="Courier New"/>
              </a:rPr>
              <a:t>1</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LINES</a:t>
            </a: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(@datevar,day_of_week,holiday_flg)</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set</a:t>
            </a:r>
            <a:r>
              <a:rPr lang="en-US" sz="1200" b="1">
                <a:solidFill>
                  <a:schemeClr val="dk1"/>
                </a:solidFill>
                <a:highlight>
                  <a:srgbClr val="FFFFFE"/>
                </a:highlight>
                <a:latin typeface="Courier New"/>
                <a:ea typeface="Courier New"/>
                <a:cs typeface="Courier New"/>
                <a:sym typeface="Courier New"/>
              </a:rPr>
              <a:t> calendar_date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(@datevar,</a:t>
            </a:r>
            <a:r>
              <a:rPr lang="en-US" sz="1200" b="1">
                <a:solidFill>
                  <a:srgbClr val="5D90CD"/>
                </a:solidFill>
                <a:highlight>
                  <a:srgbClr val="FFFFFE"/>
                </a:highlight>
                <a:latin typeface="Courier New"/>
                <a:ea typeface="Courier New"/>
                <a:cs typeface="Courier New"/>
                <a:sym typeface="Courier New"/>
              </a:rPr>
              <a:t>'%e/%c/%Y'</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p:txBody>
      </p:sp>
      <p:sp>
        <p:nvSpPr>
          <p:cNvPr id="426" name="Google Shape;426;gf9171a1c1a_0_10"/>
          <p:cNvSpPr/>
          <p:nvPr/>
        </p:nvSpPr>
        <p:spPr>
          <a:xfrm>
            <a:off x="218650" y="9763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Create table date_info</a:t>
            </a:r>
            <a:endParaRPr/>
          </a:p>
        </p:txBody>
      </p:sp>
      <p:pic>
        <p:nvPicPr>
          <p:cNvPr id="427" name="Google Shape;427;gf9171a1c1a_0_10"/>
          <p:cNvPicPr preferRelativeResize="0"/>
          <p:nvPr/>
        </p:nvPicPr>
        <p:blipFill rotWithShape="1">
          <a:blip r:embed="rId3">
            <a:alphaModFix/>
          </a:blip>
          <a:srcRect l="623" r="484" b="40065"/>
          <a:stretch/>
        </p:blipFill>
        <p:spPr>
          <a:xfrm>
            <a:off x="4042850" y="976350"/>
            <a:ext cx="6400801" cy="20242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gf9171a1c1a_0_25"/>
          <p:cNvGrpSpPr/>
          <p:nvPr/>
        </p:nvGrpSpPr>
        <p:grpSpPr>
          <a:xfrm>
            <a:off x="218661" y="143425"/>
            <a:ext cx="6320926" cy="598806"/>
            <a:chOff x="218661" y="143425"/>
            <a:chExt cx="6320926" cy="598806"/>
          </a:xfrm>
        </p:grpSpPr>
        <p:cxnSp>
          <p:nvCxnSpPr>
            <p:cNvPr id="434" name="Google Shape;434;gf9171a1c1a_0_25"/>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35" name="Google Shape;435;gf9171a1c1a_0_25"/>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36" name="Google Shape;436;gf9171a1c1a_0_25"/>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7" name="Google Shape;437;gf9171a1c1a_0_25"/>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8" name="Google Shape;438;gf9171a1c1a_0_25"/>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gf9171a1c1a_0_25"/>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0" name="Google Shape;440;gf9171a1c1a_0_25"/>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sp>
        <p:nvSpPr>
          <p:cNvPr id="441" name="Google Shape;441;gf9171a1c1a_0_25"/>
          <p:cNvSpPr txBox="1"/>
          <p:nvPr/>
        </p:nvSpPr>
        <p:spPr>
          <a:xfrm>
            <a:off x="218650" y="1551200"/>
            <a:ext cx="11868600" cy="38172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CREATE</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air_reserve (</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30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visit_date </a:t>
            </a:r>
            <a:r>
              <a:rPr lang="en-US" sz="1200" b="1">
                <a:solidFill>
                  <a:srgbClr val="AF956F"/>
                </a:solidFill>
                <a:highlight>
                  <a:srgbClr val="FFFFFE"/>
                </a:highlight>
                <a:latin typeface="Courier New"/>
                <a:ea typeface="Courier New"/>
                <a:cs typeface="Courier New"/>
                <a:sym typeface="Courier New"/>
              </a:rPr>
              <a:t>DATE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visit_time </a:t>
            </a:r>
            <a:r>
              <a:rPr lang="en-US" sz="1200" b="1">
                <a:solidFill>
                  <a:srgbClr val="AF956F"/>
                </a:solidFill>
                <a:highlight>
                  <a:srgbClr val="FFFFFE"/>
                </a:highlight>
                <a:latin typeface="Courier New"/>
                <a:ea typeface="Courier New"/>
                <a:cs typeface="Courier New"/>
                <a:sym typeface="Courier New"/>
              </a:rPr>
              <a:t>TIME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reserve_date </a:t>
            </a:r>
            <a:r>
              <a:rPr lang="en-US" sz="1200" b="1">
                <a:solidFill>
                  <a:srgbClr val="AF956F"/>
                </a:solidFill>
                <a:highlight>
                  <a:srgbClr val="FFFFFE"/>
                </a:highlight>
                <a:latin typeface="Courier New"/>
                <a:ea typeface="Courier New"/>
                <a:cs typeface="Courier New"/>
                <a:sym typeface="Courier New"/>
              </a:rPr>
              <a:t>DATE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reserve_time </a:t>
            </a:r>
            <a:r>
              <a:rPr lang="en-US" sz="1200" b="1">
                <a:solidFill>
                  <a:srgbClr val="AF956F"/>
                </a:solidFill>
                <a:highlight>
                  <a:srgbClr val="FFFFFE"/>
                </a:highlight>
                <a:latin typeface="Courier New"/>
                <a:ea typeface="Courier New"/>
                <a:cs typeface="Courier New"/>
                <a:sym typeface="Courier New"/>
              </a:rPr>
              <a:t>TIME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reserve_visitors </a:t>
            </a:r>
            <a:r>
              <a:rPr lang="en-US" sz="1200" b="1">
                <a:solidFill>
                  <a:srgbClr val="AF956F"/>
                </a:solidFill>
                <a:highlight>
                  <a:srgbClr val="FFFFFE"/>
                </a:highlight>
                <a:latin typeface="Courier New"/>
                <a:ea typeface="Courier New"/>
                <a:cs typeface="Courier New"/>
                <a:sym typeface="Courier New"/>
              </a:rPr>
              <a:t>INT</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PRIMARY</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(air_store_id,visit_date,visit_time,reserve_date,reserve_time),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FOREIGN</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(air_store_id)</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REFERENCES</a:t>
            </a:r>
            <a:r>
              <a:rPr lang="en-US" sz="1200" b="1">
                <a:solidFill>
                  <a:schemeClr val="dk1"/>
                </a:solidFill>
                <a:highlight>
                  <a:srgbClr val="FFFFFE"/>
                </a:highlight>
                <a:latin typeface="Courier New"/>
                <a:ea typeface="Courier New"/>
                <a:cs typeface="Courier New"/>
                <a:sym typeface="Courier New"/>
              </a:rPr>
              <a:t> air_store_info(air_store_id),</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FOREIGN</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(visit_date)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REFERENCES</a:t>
            </a:r>
            <a:r>
              <a:rPr lang="en-US" sz="1200" b="1">
                <a:solidFill>
                  <a:schemeClr val="dk1"/>
                </a:solidFill>
                <a:highlight>
                  <a:srgbClr val="FFFFFE"/>
                </a:highlight>
                <a:latin typeface="Courier New"/>
                <a:ea typeface="Courier New"/>
                <a:cs typeface="Courier New"/>
                <a:sym typeface="Courier New"/>
              </a:rPr>
              <a:t> date_info(calendar_date),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FOREIGN</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(reserve_date)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REFERENCES</a:t>
            </a:r>
            <a:r>
              <a:rPr lang="en-US" sz="1200" b="1">
                <a:solidFill>
                  <a:schemeClr val="dk1"/>
                </a:solidFill>
                <a:highlight>
                  <a:srgbClr val="FFFFFE"/>
                </a:highlight>
                <a:latin typeface="Courier New"/>
                <a:ea typeface="Courier New"/>
                <a:cs typeface="Courier New"/>
                <a:sym typeface="Courier New"/>
              </a:rPr>
              <a:t> date_info(calendar_date)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p:txBody>
      </p:sp>
      <p:sp>
        <p:nvSpPr>
          <p:cNvPr id="442" name="Google Shape;442;gf9171a1c1a_0_25"/>
          <p:cNvSpPr/>
          <p:nvPr/>
        </p:nvSpPr>
        <p:spPr>
          <a:xfrm>
            <a:off x="218650" y="9763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Create table air_reserve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gf9171a1c1a_0_40"/>
          <p:cNvGrpSpPr/>
          <p:nvPr/>
        </p:nvGrpSpPr>
        <p:grpSpPr>
          <a:xfrm>
            <a:off x="218661" y="143425"/>
            <a:ext cx="6320926" cy="598806"/>
            <a:chOff x="218661" y="143425"/>
            <a:chExt cx="6320926" cy="598806"/>
          </a:xfrm>
        </p:grpSpPr>
        <p:cxnSp>
          <p:nvCxnSpPr>
            <p:cNvPr id="449" name="Google Shape;449;gf9171a1c1a_0_40"/>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50" name="Google Shape;450;gf9171a1c1a_0_40"/>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51" name="Google Shape;451;gf9171a1c1a_0_40"/>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2" name="Google Shape;452;gf9171a1c1a_0_40"/>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gf9171a1c1a_0_40"/>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4" name="Google Shape;454;gf9171a1c1a_0_40"/>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gf9171a1c1a_0_40"/>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sp>
        <p:nvSpPr>
          <p:cNvPr id="456" name="Google Shape;456;gf9171a1c1a_0_40"/>
          <p:cNvSpPr txBox="1"/>
          <p:nvPr/>
        </p:nvSpPr>
        <p:spPr>
          <a:xfrm>
            <a:off x="218650" y="1398800"/>
            <a:ext cx="11868600" cy="28323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LOAD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DATA</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LOCAL</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INFILE</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"D:/NTU/Database System/Group Project/adjusted csv/air_reserve.csv"</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INTO</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air_reserve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FIELDS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LINES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'\n'</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IGNORE</a:t>
            </a:r>
            <a:r>
              <a:rPr lang="en-US" sz="1200" b="1">
                <a:solidFill>
                  <a:schemeClr val="dk1"/>
                </a:solidFill>
                <a:highlight>
                  <a:srgbClr val="FFFFFE"/>
                </a:highlight>
                <a:latin typeface="Courier New"/>
                <a:ea typeface="Courier New"/>
                <a:cs typeface="Courier New"/>
                <a:sym typeface="Courier New"/>
              </a:rPr>
              <a:t> </a:t>
            </a:r>
            <a:r>
              <a:rPr lang="en-US" sz="1200" b="1">
                <a:solidFill>
                  <a:srgbClr val="09885A"/>
                </a:solidFill>
                <a:highlight>
                  <a:srgbClr val="FFFFFE"/>
                </a:highlight>
                <a:latin typeface="Courier New"/>
                <a:ea typeface="Courier New"/>
                <a:cs typeface="Courier New"/>
                <a:sym typeface="Courier New"/>
              </a:rPr>
              <a:t>1</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LINES</a:t>
            </a: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(air_store_id,@datevar1,@timevar1,@datevar2,@timevar2,reserve_visitors)</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set</a:t>
            </a:r>
            <a:r>
              <a:rPr lang="en-US" sz="1200" b="1">
                <a:solidFill>
                  <a:schemeClr val="dk1"/>
                </a:solidFill>
                <a:highlight>
                  <a:srgbClr val="FFFFFE"/>
                </a:highlight>
                <a:latin typeface="Courier New"/>
                <a:ea typeface="Courier New"/>
                <a:cs typeface="Courier New"/>
                <a:sym typeface="Courier New"/>
              </a:rPr>
              <a:t> visit_date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(@datevar1,</a:t>
            </a:r>
            <a:r>
              <a:rPr lang="en-US" sz="1200" b="1">
                <a:solidFill>
                  <a:srgbClr val="5D90CD"/>
                </a:solidFill>
                <a:highlight>
                  <a:srgbClr val="FFFFFE"/>
                </a:highlight>
                <a:latin typeface="Courier New"/>
                <a:ea typeface="Courier New"/>
                <a:cs typeface="Courier New"/>
                <a:sym typeface="Courier New"/>
              </a:rPr>
              <a:t>'%e/%c/%Y'</a:t>
            </a:r>
            <a:r>
              <a:rPr lang="en-US" sz="1200" b="1">
                <a:solidFill>
                  <a:schemeClr val="dk1"/>
                </a:solidFill>
                <a:highlight>
                  <a:srgbClr val="FFFFFE"/>
                </a:highlight>
                <a:latin typeface="Courier New"/>
                <a:ea typeface="Courier New"/>
                <a:cs typeface="Courier New"/>
                <a:sym typeface="Courier New"/>
              </a:rPr>
              <a:t>), visit_time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(@timevar1,</a:t>
            </a:r>
            <a:r>
              <a:rPr lang="en-US" sz="1200" b="1">
                <a:solidFill>
                  <a:srgbClr val="5D90CD"/>
                </a:solidFill>
                <a:highlight>
                  <a:srgbClr val="FFFFFE"/>
                </a:highlight>
                <a:latin typeface="Courier New"/>
                <a:ea typeface="Courier New"/>
                <a:cs typeface="Courier New"/>
                <a:sym typeface="Courier New"/>
              </a:rPr>
              <a:t>'%k:%i:%s'</a:t>
            </a:r>
            <a:r>
              <a:rPr lang="en-US" sz="1200" b="1">
                <a:solidFill>
                  <a:schemeClr val="dk1"/>
                </a:solidFill>
                <a:highlight>
                  <a:srgbClr val="FFFFFE"/>
                </a:highlight>
                <a:latin typeface="Courier New"/>
                <a:ea typeface="Courier New"/>
                <a:cs typeface="Courier New"/>
                <a:sym typeface="Courier New"/>
              </a:rPr>
              <a:t>),reserve_date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(@datevar2,</a:t>
            </a:r>
            <a:r>
              <a:rPr lang="en-US" sz="1200" b="1">
                <a:solidFill>
                  <a:srgbClr val="5D90CD"/>
                </a:solidFill>
                <a:highlight>
                  <a:srgbClr val="FFFFFE"/>
                </a:highlight>
                <a:latin typeface="Courier New"/>
                <a:ea typeface="Courier New"/>
                <a:cs typeface="Courier New"/>
                <a:sym typeface="Courier New"/>
              </a:rPr>
              <a:t>'%e/%c/%Y'</a:t>
            </a:r>
            <a:r>
              <a:rPr lang="en-US" sz="1200" b="1">
                <a:solidFill>
                  <a:schemeClr val="dk1"/>
                </a:solidFill>
                <a:highlight>
                  <a:srgbClr val="FFFFFE"/>
                </a:highlight>
                <a:latin typeface="Courier New"/>
                <a:ea typeface="Courier New"/>
                <a:cs typeface="Courier New"/>
                <a:sym typeface="Courier New"/>
              </a:rPr>
              <a:t>), reserve_time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(@timevar2,</a:t>
            </a:r>
            <a:r>
              <a:rPr lang="en-US" sz="1200" b="1">
                <a:solidFill>
                  <a:srgbClr val="5D90CD"/>
                </a:solidFill>
                <a:highlight>
                  <a:srgbClr val="FFFFFE"/>
                </a:highlight>
                <a:latin typeface="Courier New"/>
                <a:ea typeface="Courier New"/>
                <a:cs typeface="Courier New"/>
                <a:sym typeface="Courier New"/>
              </a:rPr>
              <a:t>'%k:%i:%s'</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p:txBody>
      </p:sp>
      <p:sp>
        <p:nvSpPr>
          <p:cNvPr id="457" name="Google Shape;457;gf9171a1c1a_0_40"/>
          <p:cNvSpPr/>
          <p:nvPr/>
        </p:nvSpPr>
        <p:spPr>
          <a:xfrm>
            <a:off x="218650" y="9763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Create table air_reserve</a:t>
            </a:r>
            <a:endParaRPr/>
          </a:p>
        </p:txBody>
      </p:sp>
      <p:pic>
        <p:nvPicPr>
          <p:cNvPr id="458" name="Google Shape;458;gf9171a1c1a_0_40"/>
          <p:cNvPicPr preferRelativeResize="0"/>
          <p:nvPr/>
        </p:nvPicPr>
        <p:blipFill rotWithShape="1">
          <a:blip r:embed="rId3">
            <a:alphaModFix/>
          </a:blip>
          <a:srcRect l="800" r="375" b="8558"/>
          <a:stretch/>
        </p:blipFill>
        <p:spPr>
          <a:xfrm>
            <a:off x="294850" y="3520375"/>
            <a:ext cx="6400801" cy="30906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gf9171a1c1a_0_54"/>
          <p:cNvGrpSpPr/>
          <p:nvPr/>
        </p:nvGrpSpPr>
        <p:grpSpPr>
          <a:xfrm>
            <a:off x="218661" y="143425"/>
            <a:ext cx="6320926" cy="598806"/>
            <a:chOff x="218661" y="143425"/>
            <a:chExt cx="6320926" cy="598806"/>
          </a:xfrm>
        </p:grpSpPr>
        <p:cxnSp>
          <p:nvCxnSpPr>
            <p:cNvPr id="465" name="Google Shape;465;gf9171a1c1a_0_54"/>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66" name="Google Shape;466;gf9171a1c1a_0_54"/>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67" name="Google Shape;467;gf9171a1c1a_0_54"/>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8" name="Google Shape;468;gf9171a1c1a_0_54"/>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gf9171a1c1a_0_54"/>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gf9171a1c1a_0_54"/>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gf9171a1c1a_0_54"/>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sp>
        <p:nvSpPr>
          <p:cNvPr id="472" name="Google Shape;472;gf9171a1c1a_0_54"/>
          <p:cNvSpPr txBox="1"/>
          <p:nvPr/>
        </p:nvSpPr>
        <p:spPr>
          <a:xfrm>
            <a:off x="218650" y="1475000"/>
            <a:ext cx="11868600" cy="43098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CREATE</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air_visit_data(</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30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visit_date </a:t>
            </a:r>
            <a:r>
              <a:rPr lang="en-US" sz="1200" b="1">
                <a:solidFill>
                  <a:srgbClr val="AF956F"/>
                </a:solidFill>
                <a:highlight>
                  <a:srgbClr val="FFFFFE"/>
                </a:highlight>
                <a:latin typeface="Courier New"/>
                <a:ea typeface="Courier New"/>
                <a:cs typeface="Courier New"/>
                <a:sym typeface="Courier New"/>
              </a:rPr>
              <a:t>DATE</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visitors </a:t>
            </a:r>
            <a:r>
              <a:rPr lang="en-US" sz="1200" b="1">
                <a:solidFill>
                  <a:srgbClr val="AF956F"/>
                </a:solidFill>
                <a:highlight>
                  <a:srgbClr val="FFFFFE"/>
                </a:highlight>
                <a:latin typeface="Courier New"/>
                <a:ea typeface="Courier New"/>
                <a:cs typeface="Courier New"/>
                <a:sym typeface="Courier New"/>
              </a:rPr>
              <a:t>INT</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PRIMARY</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(air_store_id,visit_date),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FOREIGN</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(air_store_id)</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REFERENCES</a:t>
            </a:r>
            <a:r>
              <a:rPr lang="en-US" sz="1200" b="1">
                <a:solidFill>
                  <a:schemeClr val="dk1"/>
                </a:solidFill>
                <a:highlight>
                  <a:srgbClr val="FFFFFE"/>
                </a:highlight>
                <a:latin typeface="Courier New"/>
                <a:ea typeface="Courier New"/>
                <a:cs typeface="Courier New"/>
                <a:sym typeface="Courier New"/>
              </a:rPr>
              <a:t> air_store_info(air_store_id),</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FOREIGN</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(visit_date)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REFERENCES</a:t>
            </a:r>
            <a:r>
              <a:rPr lang="en-US" sz="1200" b="1">
                <a:solidFill>
                  <a:schemeClr val="dk1"/>
                </a:solidFill>
                <a:highlight>
                  <a:srgbClr val="FFFFFE"/>
                </a:highlight>
                <a:latin typeface="Courier New"/>
                <a:ea typeface="Courier New"/>
                <a:cs typeface="Courier New"/>
                <a:sym typeface="Courier New"/>
              </a:rPr>
              <a:t> date_info(calendar_date)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LOAD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DATA</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LOCAL</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INFILE</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"D:/NTU/Database System/Group Project/adjusted csv/air_visit_data.csv"</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INTO</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air_visit_data</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FIELDS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LINES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'\n'</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IGNORE</a:t>
            </a:r>
            <a:r>
              <a:rPr lang="en-US" sz="1200" b="1">
                <a:solidFill>
                  <a:schemeClr val="dk1"/>
                </a:solidFill>
                <a:highlight>
                  <a:srgbClr val="FFFFFE"/>
                </a:highlight>
                <a:latin typeface="Courier New"/>
                <a:ea typeface="Courier New"/>
                <a:cs typeface="Courier New"/>
                <a:sym typeface="Courier New"/>
              </a:rPr>
              <a:t> </a:t>
            </a:r>
            <a:r>
              <a:rPr lang="en-US" sz="1200" b="1">
                <a:solidFill>
                  <a:srgbClr val="09885A"/>
                </a:solidFill>
                <a:highlight>
                  <a:srgbClr val="FFFFFE"/>
                </a:highlight>
                <a:latin typeface="Courier New"/>
                <a:ea typeface="Courier New"/>
                <a:cs typeface="Courier New"/>
                <a:sym typeface="Courier New"/>
              </a:rPr>
              <a:t>1</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LINES</a:t>
            </a: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(air_store_id,@datevar,visitors)</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set</a:t>
            </a:r>
            <a:r>
              <a:rPr lang="en-US" sz="1200" b="1">
                <a:solidFill>
                  <a:schemeClr val="dk1"/>
                </a:solidFill>
                <a:highlight>
                  <a:srgbClr val="FFFFFE"/>
                </a:highlight>
                <a:latin typeface="Courier New"/>
                <a:ea typeface="Courier New"/>
                <a:cs typeface="Courier New"/>
                <a:sym typeface="Courier New"/>
              </a:rPr>
              <a:t> visit_date</a:t>
            </a:r>
            <a:r>
              <a:rPr lang="en-US" sz="1200" b="1">
                <a:solidFill>
                  <a:srgbClr val="778899"/>
                </a:solidFill>
                <a:highlight>
                  <a:srgbClr val="FFFFFE"/>
                </a:highlight>
                <a:latin typeface="Courier New"/>
                <a:ea typeface="Courier New"/>
                <a:cs typeface="Courier New"/>
                <a:sym typeface="Courier New"/>
              </a:rPr>
              <a:t>=</a:t>
            </a:r>
            <a:r>
              <a:rPr lang="en-US" sz="1200" b="1">
                <a:solidFill>
                  <a:srgbClr val="C52727"/>
                </a:solidFill>
                <a:highlight>
                  <a:srgbClr val="FFFFFE"/>
                </a:highlight>
                <a:latin typeface="Courier New"/>
                <a:ea typeface="Courier New"/>
                <a:cs typeface="Courier New"/>
                <a:sym typeface="Courier New"/>
              </a:rPr>
              <a:t>STR_TO_DATE</a:t>
            </a:r>
            <a:r>
              <a:rPr lang="en-US" sz="1200" b="1">
                <a:solidFill>
                  <a:schemeClr val="dk1"/>
                </a:solidFill>
                <a:highlight>
                  <a:srgbClr val="FFFFFE"/>
                </a:highlight>
                <a:latin typeface="Courier New"/>
                <a:ea typeface="Courier New"/>
                <a:cs typeface="Courier New"/>
                <a:sym typeface="Courier New"/>
              </a:rPr>
              <a:t>(@datevar,</a:t>
            </a:r>
            <a:r>
              <a:rPr lang="en-US" sz="1200" b="1">
                <a:solidFill>
                  <a:srgbClr val="5D90CD"/>
                </a:solidFill>
                <a:highlight>
                  <a:srgbClr val="FFFFFE"/>
                </a:highlight>
                <a:latin typeface="Courier New"/>
                <a:ea typeface="Courier New"/>
                <a:cs typeface="Courier New"/>
                <a:sym typeface="Courier New"/>
              </a:rPr>
              <a:t>'%e/%c/%Y'</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p:txBody>
      </p:sp>
      <p:sp>
        <p:nvSpPr>
          <p:cNvPr id="473" name="Google Shape;473;gf9171a1c1a_0_54"/>
          <p:cNvSpPr/>
          <p:nvPr/>
        </p:nvSpPr>
        <p:spPr>
          <a:xfrm>
            <a:off x="218650" y="9763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Create table air_reserve</a:t>
            </a:r>
            <a:endParaRPr/>
          </a:p>
        </p:txBody>
      </p:sp>
      <p:pic>
        <p:nvPicPr>
          <p:cNvPr id="474" name="Google Shape;474;gf9171a1c1a_0_54"/>
          <p:cNvPicPr preferRelativeResize="0"/>
          <p:nvPr/>
        </p:nvPicPr>
        <p:blipFill rotWithShape="1">
          <a:blip r:embed="rId3">
            <a:alphaModFix/>
          </a:blip>
          <a:srcRect l="799" t="1107" r="473" b="26949"/>
          <a:stretch/>
        </p:blipFill>
        <p:spPr>
          <a:xfrm>
            <a:off x="4837125" y="1064500"/>
            <a:ext cx="6400801" cy="243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7" descr="图示&#10;&#10;描述已自动生成"/>
          <p:cNvPicPr preferRelativeResize="0"/>
          <p:nvPr/>
        </p:nvPicPr>
        <p:blipFill rotWithShape="1">
          <a:blip r:embed="rId3">
            <a:alphaModFix/>
          </a:blip>
          <a:srcRect l="1021" t="2543" r="1180" b="2799"/>
          <a:stretch/>
        </p:blipFill>
        <p:spPr>
          <a:xfrm>
            <a:off x="261825" y="1121488"/>
            <a:ext cx="11668350" cy="4462624"/>
          </a:xfrm>
          <a:prstGeom prst="rect">
            <a:avLst/>
          </a:prstGeom>
          <a:noFill/>
          <a:ln>
            <a:noFill/>
          </a:ln>
        </p:spPr>
      </p:pic>
      <p:grpSp>
        <p:nvGrpSpPr>
          <p:cNvPr id="481" name="Google Shape;481;p7"/>
          <p:cNvGrpSpPr/>
          <p:nvPr/>
        </p:nvGrpSpPr>
        <p:grpSpPr>
          <a:xfrm>
            <a:off x="218661" y="143425"/>
            <a:ext cx="6320926" cy="598806"/>
            <a:chOff x="218661" y="143425"/>
            <a:chExt cx="6320926" cy="598806"/>
          </a:xfrm>
        </p:grpSpPr>
        <p:cxnSp>
          <p:nvCxnSpPr>
            <p:cNvPr id="482" name="Google Shape;482;p7"/>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83" name="Google Shape;483;p7"/>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84" name="Google Shape;484;p7"/>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5" name="Google Shape;485;p7"/>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7"/>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7" name="Google Shape;487;p7"/>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7"/>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ER Diagram</a:t>
              </a:r>
              <a:endParaRPr sz="2800" b="1">
                <a:solidFill>
                  <a:schemeClr val="dk1"/>
                </a:solidFill>
                <a:latin typeface="Arial"/>
                <a:ea typeface="Arial"/>
                <a:cs typeface="Arial"/>
                <a:sym typeface="Arial"/>
              </a:endParaRPr>
            </a:p>
          </p:txBody>
        </p:sp>
      </p:grpSp>
      <p:sp>
        <p:nvSpPr>
          <p:cNvPr id="489" name="Google Shape;489;p7"/>
          <p:cNvSpPr txBox="1"/>
          <p:nvPr/>
        </p:nvSpPr>
        <p:spPr>
          <a:xfrm>
            <a:off x="3902875" y="5753125"/>
            <a:ext cx="7043700" cy="794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800">
                <a:solidFill>
                  <a:schemeClr val="dk1"/>
                </a:solidFill>
              </a:rPr>
              <a:t>Each store is visited / reserved on multiple days</a:t>
            </a:r>
            <a:endParaRPr sz="1800">
              <a:solidFill>
                <a:schemeClr val="dk1"/>
              </a:solidFill>
            </a:endParaRPr>
          </a:p>
          <a:p>
            <a:pPr marL="0" lvl="0" indent="0" algn="l" rtl="0">
              <a:lnSpc>
                <a:spcPct val="120000"/>
              </a:lnSpc>
              <a:spcBef>
                <a:spcPts val="0"/>
              </a:spcBef>
              <a:spcAft>
                <a:spcPts val="0"/>
              </a:spcAft>
              <a:buNone/>
            </a:pPr>
            <a:r>
              <a:rPr lang="en-US" sz="1800">
                <a:solidFill>
                  <a:schemeClr val="dk1"/>
                </a:solidFill>
              </a:rPr>
              <a:t>Each day people visit / reserve multiple stores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8" descr="图示, 折线图&#10;&#10;描述已自动生成"/>
          <p:cNvPicPr preferRelativeResize="0"/>
          <p:nvPr/>
        </p:nvPicPr>
        <p:blipFill rotWithShape="1">
          <a:blip r:embed="rId3">
            <a:alphaModFix/>
          </a:blip>
          <a:srcRect/>
          <a:stretch/>
        </p:blipFill>
        <p:spPr>
          <a:xfrm>
            <a:off x="418263" y="1147750"/>
            <a:ext cx="11355475" cy="5068199"/>
          </a:xfrm>
          <a:prstGeom prst="rect">
            <a:avLst/>
          </a:prstGeom>
          <a:noFill/>
          <a:ln>
            <a:noFill/>
          </a:ln>
        </p:spPr>
      </p:pic>
      <p:grpSp>
        <p:nvGrpSpPr>
          <p:cNvPr id="496" name="Google Shape;496;p8"/>
          <p:cNvGrpSpPr/>
          <p:nvPr/>
        </p:nvGrpSpPr>
        <p:grpSpPr>
          <a:xfrm>
            <a:off x="218661" y="143425"/>
            <a:ext cx="6320926" cy="598806"/>
            <a:chOff x="218661" y="143425"/>
            <a:chExt cx="6320926" cy="598806"/>
          </a:xfrm>
        </p:grpSpPr>
        <p:cxnSp>
          <p:nvCxnSpPr>
            <p:cNvPr id="497" name="Google Shape;497;p8"/>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98" name="Google Shape;498;p8"/>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99" name="Google Shape;499;p8"/>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0" name="Google Shape;500;p8"/>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8"/>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2" name="Google Shape;502;p8"/>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3" name="Google Shape;503;p8"/>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Table Relationship</a:t>
              </a:r>
              <a:endParaRPr sz="2800" b="1">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gf7c5d3b491_0_0"/>
          <p:cNvGrpSpPr/>
          <p:nvPr/>
        </p:nvGrpSpPr>
        <p:grpSpPr>
          <a:xfrm>
            <a:off x="218661" y="143425"/>
            <a:ext cx="6320926" cy="598806"/>
            <a:chOff x="218661" y="143425"/>
            <a:chExt cx="6320926" cy="598806"/>
          </a:xfrm>
        </p:grpSpPr>
        <p:cxnSp>
          <p:nvCxnSpPr>
            <p:cNvPr id="510" name="Google Shape;510;gf7c5d3b491_0_0"/>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11" name="Google Shape;511;gf7c5d3b491_0_0"/>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12" name="Google Shape;512;gf7c5d3b491_0_0"/>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3" name="Google Shape;513;gf7c5d3b491_0_0"/>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4" name="Google Shape;514;gf7c5d3b491_0_0"/>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gf7c5d3b491_0_0"/>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gf7c5d3b491_0_0"/>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Database Server Building</a:t>
              </a:r>
              <a:endParaRPr sz="2800" b="1">
                <a:solidFill>
                  <a:schemeClr val="dk1"/>
                </a:solidFill>
                <a:latin typeface="Arial"/>
                <a:ea typeface="Arial"/>
                <a:cs typeface="Arial"/>
                <a:sym typeface="Arial"/>
              </a:endParaRPr>
            </a:p>
          </p:txBody>
        </p:sp>
      </p:grpSp>
      <p:sp>
        <p:nvSpPr>
          <p:cNvPr id="517" name="Google Shape;517;gf7c5d3b491_0_0"/>
          <p:cNvSpPr txBox="1"/>
          <p:nvPr/>
        </p:nvSpPr>
        <p:spPr>
          <a:xfrm>
            <a:off x="721225" y="1214700"/>
            <a:ext cx="8085300" cy="458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400">
                <a:solidFill>
                  <a:srgbClr val="080808"/>
                </a:solidFill>
                <a:latin typeface="Times New Roman"/>
                <a:ea typeface="Times New Roman"/>
                <a:cs typeface="Times New Roman"/>
                <a:sym typeface="Times New Roman"/>
              </a:rPr>
              <a:t>Introduction</a:t>
            </a:r>
            <a:endParaRPr sz="24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a:solidFill>
                  <a:srgbClr val="080808"/>
                </a:solidFill>
                <a:latin typeface="Times New Roman"/>
                <a:ea typeface="Times New Roman"/>
                <a:cs typeface="Times New Roman"/>
                <a:sym typeface="Times New Roman"/>
              </a:rPr>
              <a:t>MySQL is an open-source database management system, commonly installed as part of the popular LEMP (Linux, Nginx, MySQL/MariaDB, PHP/Python/Perl) stack. It uses a relational database and SQL (Structured Query Language) to manage its data.</a:t>
            </a:r>
            <a:endParaRPr sz="24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400">
                <a:solidFill>
                  <a:srgbClr val="080808"/>
                </a:solidFill>
                <a:latin typeface="Times New Roman"/>
                <a:ea typeface="Times New Roman"/>
                <a:cs typeface="Times New Roman"/>
                <a:sym typeface="Times New Roman"/>
              </a:rPr>
              <a:t>I bought a CentOS 7 server from Tencent Cloud with a root user with sudo privileges. You can learn more about how to set up a user with these privileges in the Initial Server Setup with CentOS 7 guide.</a:t>
            </a:r>
            <a:endParaRPr sz="2400">
              <a:solidFill>
                <a:srgbClr val="080808"/>
              </a:solidFill>
              <a:latin typeface="Times New Roman"/>
              <a:ea typeface="Times New Roman"/>
              <a:cs typeface="Times New Roman"/>
              <a:sym typeface="Times New Roman"/>
            </a:endParaRPr>
          </a:p>
          <a:p>
            <a:pPr marL="0" lvl="0" indent="0" algn="l" rtl="0">
              <a:spcBef>
                <a:spcPts val="0"/>
              </a:spcBef>
              <a:spcAft>
                <a:spcPts val="0"/>
              </a:spcAft>
              <a:buNone/>
            </a:pPr>
            <a:endParaRPr sz="1000"/>
          </a:p>
        </p:txBody>
      </p:sp>
      <p:pic>
        <p:nvPicPr>
          <p:cNvPr id="518" name="Google Shape;518;gf7c5d3b491_0_0"/>
          <p:cNvPicPr preferRelativeResize="0"/>
          <p:nvPr/>
        </p:nvPicPr>
        <p:blipFill>
          <a:blip r:embed="rId3">
            <a:alphaModFix/>
          </a:blip>
          <a:stretch>
            <a:fillRect/>
          </a:stretch>
        </p:blipFill>
        <p:spPr>
          <a:xfrm>
            <a:off x="8806525" y="357875"/>
            <a:ext cx="3080676" cy="3181445"/>
          </a:xfrm>
          <a:prstGeom prst="rect">
            <a:avLst/>
          </a:prstGeom>
          <a:noFill/>
          <a:ln>
            <a:noFill/>
          </a:ln>
        </p:spPr>
      </p:pic>
      <p:pic>
        <p:nvPicPr>
          <p:cNvPr id="519" name="Google Shape;519;gf7c5d3b491_0_0"/>
          <p:cNvPicPr preferRelativeResize="0"/>
          <p:nvPr/>
        </p:nvPicPr>
        <p:blipFill>
          <a:blip r:embed="rId4">
            <a:alphaModFix/>
          </a:blip>
          <a:stretch>
            <a:fillRect/>
          </a:stretch>
        </p:blipFill>
        <p:spPr>
          <a:xfrm>
            <a:off x="8381525" y="5111850"/>
            <a:ext cx="3505676" cy="983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gf7c5d3b491_0_186"/>
          <p:cNvGrpSpPr/>
          <p:nvPr/>
        </p:nvGrpSpPr>
        <p:grpSpPr>
          <a:xfrm>
            <a:off x="218661" y="143425"/>
            <a:ext cx="6320926" cy="598806"/>
            <a:chOff x="218661" y="143425"/>
            <a:chExt cx="6320926" cy="598806"/>
          </a:xfrm>
        </p:grpSpPr>
        <p:cxnSp>
          <p:nvCxnSpPr>
            <p:cNvPr id="526" name="Google Shape;526;gf7c5d3b491_0_186"/>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27" name="Google Shape;527;gf7c5d3b491_0_186"/>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28" name="Google Shape;528;gf7c5d3b491_0_186"/>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9" name="Google Shape;529;gf7c5d3b491_0_186"/>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0" name="Google Shape;530;gf7c5d3b491_0_186"/>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gf7c5d3b491_0_186"/>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2" name="Google Shape;532;gf7c5d3b491_0_186"/>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Database Server Building</a:t>
              </a:r>
              <a:endParaRPr sz="2800" b="1">
                <a:solidFill>
                  <a:schemeClr val="dk1"/>
                </a:solidFill>
                <a:latin typeface="Arial"/>
                <a:ea typeface="Arial"/>
                <a:cs typeface="Arial"/>
                <a:sym typeface="Arial"/>
              </a:endParaRPr>
            </a:p>
          </p:txBody>
        </p:sp>
      </p:grpSp>
      <p:sp>
        <p:nvSpPr>
          <p:cNvPr id="533" name="Google Shape;533;gf7c5d3b491_0_186"/>
          <p:cNvSpPr txBox="1"/>
          <p:nvPr/>
        </p:nvSpPr>
        <p:spPr>
          <a:xfrm>
            <a:off x="291025" y="923675"/>
            <a:ext cx="10729800" cy="523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rgbClr val="080808"/>
                </a:solidFill>
                <a:latin typeface="Times New Roman"/>
                <a:ea typeface="Times New Roman"/>
                <a:cs typeface="Times New Roman"/>
                <a:sym typeface="Times New Roman"/>
              </a:rPr>
              <a:t>Step 1 — Installing MySQL</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As mentioned, the Yum command to install MySQL in fact installs MariaDB. To install MySQL, we’ll need to visit the MySQL community Yum Repository which provides packages for MySQL.</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wget </a:t>
            </a:r>
            <a:r>
              <a:rPr lang="en-US" sz="1200" u="sng">
                <a:solidFill>
                  <a:schemeClr val="hlink"/>
                </a:solidFill>
                <a:latin typeface="Comic Sans MS"/>
                <a:ea typeface="Comic Sans MS"/>
                <a:cs typeface="Comic Sans MS"/>
                <a:sym typeface="Comic Sans MS"/>
                <a:hlinkClick r:id="rId3"/>
              </a:rPr>
              <a:t>https://dev.mysql.com/get/mysql57-community-release-el7-9.noarch.rpm</a:t>
            </a: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Now that we’ll install the package:</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sudo rpm -ivh mysql57-community-release-el7-9.noarch.rpm</a:t>
            </a: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This adds two new MySQL yum repositories, and we can now use them to install MySQL server:</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sudo yum install mysql-server</a:t>
            </a: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Press y to confirm that you want to proceed. Since we’ve just added the package, we’ll also be prompted to accept its GPG key. Press y to download it and complete the install.</a:t>
            </a:r>
            <a:endParaRPr sz="2000">
              <a:solidFill>
                <a:srgbClr val="080808"/>
              </a:solidFill>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pic>
        <p:nvPicPr>
          <p:cNvPr id="534" name="Google Shape;534;gf7c5d3b491_0_186"/>
          <p:cNvPicPr preferRelativeResize="0"/>
          <p:nvPr/>
        </p:nvPicPr>
        <p:blipFill>
          <a:blip r:embed="rId4">
            <a:alphaModFix/>
          </a:blip>
          <a:stretch>
            <a:fillRect/>
          </a:stretch>
        </p:blipFill>
        <p:spPr>
          <a:xfrm>
            <a:off x="6172200" y="2415450"/>
            <a:ext cx="6019800" cy="164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gf9183d3956_0_25"/>
          <p:cNvGrpSpPr/>
          <p:nvPr/>
        </p:nvGrpSpPr>
        <p:grpSpPr>
          <a:xfrm>
            <a:off x="218661" y="143425"/>
            <a:ext cx="6320926" cy="598806"/>
            <a:chOff x="218661" y="143425"/>
            <a:chExt cx="6320926" cy="598806"/>
          </a:xfrm>
        </p:grpSpPr>
        <p:cxnSp>
          <p:nvCxnSpPr>
            <p:cNvPr id="541" name="Google Shape;541;gf9183d3956_0_25"/>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42" name="Google Shape;542;gf9183d3956_0_25"/>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43" name="Google Shape;543;gf9183d3956_0_25"/>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4" name="Google Shape;544;gf9183d3956_0_25"/>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5" name="Google Shape;545;gf9183d3956_0_25"/>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6" name="Google Shape;546;gf9183d3956_0_25"/>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7" name="Google Shape;547;gf9183d3956_0_25"/>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Database Server Building</a:t>
              </a:r>
              <a:endParaRPr sz="2800" b="1">
                <a:solidFill>
                  <a:schemeClr val="dk1"/>
                </a:solidFill>
                <a:latin typeface="Arial"/>
                <a:ea typeface="Arial"/>
                <a:cs typeface="Arial"/>
                <a:sym typeface="Arial"/>
              </a:endParaRPr>
            </a:p>
          </p:txBody>
        </p:sp>
      </p:grpSp>
      <p:sp>
        <p:nvSpPr>
          <p:cNvPr id="548" name="Google Shape;548;gf9183d3956_0_25"/>
          <p:cNvSpPr txBox="1"/>
          <p:nvPr/>
        </p:nvSpPr>
        <p:spPr>
          <a:xfrm>
            <a:off x="291025" y="923675"/>
            <a:ext cx="8300400" cy="6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Step 2 — Starting MySQL</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We’ll start the daemon with the following command:</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sudo systemctl start mysqld</a:t>
            </a: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systemctl doesn’t display the outcome of all service management commands, so to be sure we succeeded, we’ll use the following command:</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sudo systemctl status mysqld</a:t>
            </a:r>
            <a:r>
              <a:rPr lang="en-US" sz="2000">
                <a:solidFill>
                  <a:srgbClr val="080808"/>
                </a:solidFill>
                <a:latin typeface="Times New Roman"/>
                <a:ea typeface="Times New Roman"/>
                <a:cs typeface="Times New Roman"/>
                <a:sym typeface="Times New Roman"/>
              </a:rPr>
              <a:t> </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As the image, MySQL has successfully started, the output should contain Active: active (running). During the installation process, a temporary password is generated for the MySQL root user. Locate it in the mysqld.log with this command:</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200">
                <a:solidFill>
                  <a:srgbClr val="080808"/>
                </a:solidFill>
                <a:latin typeface="Comic Sans MS"/>
                <a:ea typeface="Comic Sans MS"/>
                <a:cs typeface="Comic Sans MS"/>
                <a:sym typeface="Comic Sans MS"/>
              </a:rPr>
              <a:t>sudo grep 'our temporary password' /var/log/mysqld.log</a:t>
            </a: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endParaRPr sz="1200">
              <a:solidFill>
                <a:srgbClr val="080808"/>
              </a:solidFill>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The default password policy requires 12 characters, with at least one uppercase letter, one lowercase letter, one number and one special character.</a:t>
            </a: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080808"/>
              </a:solidFill>
              <a:latin typeface="Times New Roman"/>
              <a:ea typeface="Times New Roman"/>
              <a:cs typeface="Times New Roman"/>
              <a:sym typeface="Times New Roman"/>
            </a:endParaRPr>
          </a:p>
        </p:txBody>
      </p:sp>
      <p:pic>
        <p:nvPicPr>
          <p:cNvPr id="549" name="Google Shape;549;gf9183d3956_0_25"/>
          <p:cNvPicPr preferRelativeResize="0"/>
          <p:nvPr/>
        </p:nvPicPr>
        <p:blipFill>
          <a:blip r:embed="rId3">
            <a:alphaModFix/>
          </a:blip>
          <a:stretch>
            <a:fillRect/>
          </a:stretch>
        </p:blipFill>
        <p:spPr>
          <a:xfrm>
            <a:off x="8321600" y="4398125"/>
            <a:ext cx="3554150" cy="1655275"/>
          </a:xfrm>
          <a:prstGeom prst="rect">
            <a:avLst/>
          </a:prstGeom>
          <a:noFill/>
          <a:ln>
            <a:noFill/>
          </a:ln>
        </p:spPr>
      </p:pic>
      <p:pic>
        <p:nvPicPr>
          <p:cNvPr id="550" name="Google Shape;550;gf9183d3956_0_25"/>
          <p:cNvPicPr preferRelativeResize="0"/>
          <p:nvPr/>
        </p:nvPicPr>
        <p:blipFill>
          <a:blip r:embed="rId4">
            <a:alphaModFix/>
          </a:blip>
          <a:stretch>
            <a:fillRect/>
          </a:stretch>
        </p:blipFill>
        <p:spPr>
          <a:xfrm>
            <a:off x="8450788" y="923675"/>
            <a:ext cx="3295774" cy="32019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56" name="Google Shape;556;gf9183d3956_0_42"/>
          <p:cNvGrpSpPr/>
          <p:nvPr/>
        </p:nvGrpSpPr>
        <p:grpSpPr>
          <a:xfrm>
            <a:off x="218661" y="143425"/>
            <a:ext cx="6320926" cy="598806"/>
            <a:chOff x="218661" y="143425"/>
            <a:chExt cx="6320926" cy="598806"/>
          </a:xfrm>
        </p:grpSpPr>
        <p:cxnSp>
          <p:nvCxnSpPr>
            <p:cNvPr id="557" name="Google Shape;557;gf9183d3956_0_42"/>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58" name="Google Shape;558;gf9183d3956_0_42"/>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59" name="Google Shape;559;gf9183d3956_0_42"/>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0" name="Google Shape;560;gf9183d3956_0_42"/>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1" name="Google Shape;561;gf9183d3956_0_42"/>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2" name="Google Shape;562;gf9183d3956_0_42"/>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3" name="Google Shape;563;gf9183d3956_0_42"/>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Database Server Building</a:t>
              </a:r>
              <a:endParaRPr sz="2800" b="1">
                <a:solidFill>
                  <a:schemeClr val="dk1"/>
                </a:solidFill>
                <a:latin typeface="Arial"/>
                <a:ea typeface="Arial"/>
                <a:cs typeface="Arial"/>
                <a:sym typeface="Arial"/>
              </a:endParaRPr>
            </a:p>
          </p:txBody>
        </p:sp>
      </p:grpSp>
      <p:sp>
        <p:nvSpPr>
          <p:cNvPr id="564" name="Google Shape;564;gf9183d3956_0_42"/>
          <p:cNvSpPr txBox="1"/>
          <p:nvPr/>
        </p:nvSpPr>
        <p:spPr>
          <a:xfrm>
            <a:off x="291025" y="923675"/>
            <a:ext cx="11729400" cy="566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Step 3 — Testing MySQL</a:t>
            </a: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We can verify our installation and get information about it by connecting with the mysqladmin tool, a client that lets you run administrative commands. Use the following command to connect to MySQL as root (-u root), prompt for a password (-p), and return the version.</a:t>
            </a: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solidFill>
                  <a:srgbClr val="080808"/>
                </a:solidFill>
                <a:latin typeface="Comic Sans MS"/>
                <a:ea typeface="Comic Sans MS"/>
                <a:cs typeface="Comic Sans MS"/>
                <a:sym typeface="Comic Sans MS"/>
              </a:rPr>
              <a:t>mysqladmin -u root -p version</a:t>
            </a:r>
            <a:endParaRPr sz="1200">
              <a:solidFill>
                <a:srgbClr val="080808"/>
              </a:solidFill>
              <a:latin typeface="Comic Sans MS"/>
              <a:ea typeface="Comic Sans MS"/>
              <a:cs typeface="Comic Sans MS"/>
              <a:sym typeface="Comic Sans MS"/>
            </a:endParaRPr>
          </a:p>
          <a:p>
            <a:pPr marL="0" lvl="0" indent="173990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Clr>
                <a:schemeClr val="dk1"/>
              </a:buClr>
              <a:buSzPts val="1100"/>
              <a:buFont typeface="Arial"/>
              <a:buNone/>
            </a:pP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Clr>
                <a:schemeClr val="dk1"/>
              </a:buClr>
              <a:buSzPts val="1100"/>
              <a:buFont typeface="Arial"/>
              <a:buNone/>
            </a:pPr>
            <a:r>
              <a:rPr lang="en-US" sz="2000">
                <a:solidFill>
                  <a:srgbClr val="080808"/>
                </a:solidFill>
                <a:latin typeface="Times New Roman"/>
                <a:ea typeface="Times New Roman"/>
                <a:cs typeface="Times New Roman"/>
                <a:sym typeface="Times New Roman"/>
              </a:rPr>
              <a:t> </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000">
                <a:solidFill>
                  <a:srgbClr val="080808"/>
                </a:solidFill>
                <a:latin typeface="Times New Roman"/>
                <a:ea typeface="Times New Roman"/>
                <a:cs typeface="Times New Roman"/>
                <a:sym typeface="Times New Roman"/>
              </a:rPr>
              <a:t>This indicates your installation has been successful.</a:t>
            </a:r>
            <a:endParaRPr sz="2000">
              <a:solidFill>
                <a:srgbClr val="080808"/>
              </a:solidFill>
              <a:latin typeface="Times New Roman"/>
              <a:ea typeface="Times New Roman"/>
              <a:cs typeface="Times New Roman"/>
              <a:sym typeface="Times New Roman"/>
            </a:endParaRPr>
          </a:p>
        </p:txBody>
      </p:sp>
      <p:pic>
        <p:nvPicPr>
          <p:cNvPr id="565" name="Google Shape;565;gf9183d3956_0_42"/>
          <p:cNvPicPr preferRelativeResize="0"/>
          <p:nvPr/>
        </p:nvPicPr>
        <p:blipFill>
          <a:blip r:embed="rId3">
            <a:alphaModFix/>
          </a:blip>
          <a:stretch>
            <a:fillRect/>
          </a:stretch>
        </p:blipFill>
        <p:spPr>
          <a:xfrm>
            <a:off x="2812750" y="2821650"/>
            <a:ext cx="6685949" cy="309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f8da673635_13_0"/>
          <p:cNvSpPr/>
          <p:nvPr/>
        </p:nvSpPr>
        <p:spPr>
          <a:xfrm>
            <a:off x="456477" y="-29028"/>
            <a:ext cx="1683657" cy="1625600"/>
          </a:xfrm>
          <a:custGeom>
            <a:avLst/>
            <a:gdLst/>
            <a:ahLst/>
            <a:cxnLst/>
            <a:rect l="l" t="t" r="r" b="b"/>
            <a:pathLst>
              <a:path w="1262743" h="1219200" extrusionOk="0">
                <a:moveTo>
                  <a:pt x="0" y="0"/>
                </a:moveTo>
                <a:lnTo>
                  <a:pt x="1262743" y="10886"/>
                </a:lnTo>
                <a:lnTo>
                  <a:pt x="957943" y="1219200"/>
                </a:lnTo>
                <a:lnTo>
                  <a:pt x="0" y="0"/>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8" name="Google Shape;278;gf8da673635_13_0"/>
          <p:cNvSpPr/>
          <p:nvPr/>
        </p:nvSpPr>
        <p:spPr>
          <a:xfrm>
            <a:off x="1298308" y="-29028"/>
            <a:ext cx="4003439" cy="3031589"/>
          </a:xfrm>
          <a:custGeom>
            <a:avLst/>
            <a:gdLst/>
            <a:ahLst/>
            <a:cxnLst/>
            <a:rect l="l" t="t" r="r" b="b"/>
            <a:pathLst>
              <a:path w="3004457" h="2275114" extrusionOk="0">
                <a:moveTo>
                  <a:pt x="598714" y="0"/>
                </a:moveTo>
                <a:lnTo>
                  <a:pt x="0" y="2275114"/>
                </a:lnTo>
                <a:lnTo>
                  <a:pt x="3004457" y="10885"/>
                </a:lnTo>
                <a:lnTo>
                  <a:pt x="598714" y="0"/>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9" name="Google Shape;279;gf8da673635_13_0"/>
          <p:cNvSpPr/>
          <p:nvPr/>
        </p:nvSpPr>
        <p:spPr>
          <a:xfrm rot="3373989">
            <a:off x="2661963" y="2625453"/>
            <a:ext cx="1824203" cy="1412213"/>
          </a:xfrm>
          <a:prstGeom prst="triangle">
            <a:avLst>
              <a:gd name="adj" fmla="val 51238"/>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0" name="Google Shape;280;gf8da673635_13_0"/>
          <p:cNvSpPr/>
          <p:nvPr/>
        </p:nvSpPr>
        <p:spPr>
          <a:xfrm>
            <a:off x="1298305" y="1728756"/>
            <a:ext cx="2880320" cy="1248139"/>
          </a:xfrm>
          <a:prstGeom prst="triangle">
            <a:avLst>
              <a:gd name="adj" fmla="val 58063"/>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1" name="Google Shape;281;gf8da673635_13_0"/>
          <p:cNvSpPr/>
          <p:nvPr/>
        </p:nvSpPr>
        <p:spPr>
          <a:xfrm>
            <a:off x="3487503" y="3621021"/>
            <a:ext cx="1389604" cy="1470839"/>
          </a:xfrm>
          <a:custGeom>
            <a:avLst/>
            <a:gdLst/>
            <a:ahLst/>
            <a:cxnLst/>
            <a:rect l="l" t="t" r="r" b="b"/>
            <a:pathLst>
              <a:path w="1042203" h="1103129" extrusionOk="0">
                <a:moveTo>
                  <a:pt x="0" y="645929"/>
                </a:moveTo>
                <a:lnTo>
                  <a:pt x="288223" y="0"/>
                </a:lnTo>
                <a:lnTo>
                  <a:pt x="1042203" y="1103129"/>
                </a:lnTo>
                <a:lnTo>
                  <a:pt x="0" y="645929"/>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2" name="Google Shape;282;gf8da673635_13_0"/>
          <p:cNvSpPr/>
          <p:nvPr/>
        </p:nvSpPr>
        <p:spPr>
          <a:xfrm>
            <a:off x="4877107" y="4803827"/>
            <a:ext cx="1605777" cy="288032"/>
          </a:xfrm>
          <a:prstGeom prst="triangle">
            <a:avLst>
              <a:gd name="adj" fmla="val 69027"/>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3" name="Google Shape;283;gf8da673635_13_0"/>
          <p:cNvSpPr/>
          <p:nvPr/>
        </p:nvSpPr>
        <p:spPr>
          <a:xfrm rot="1459012">
            <a:off x="5815167" y="5051701"/>
            <a:ext cx="1152128" cy="257355"/>
          </a:xfrm>
          <a:prstGeom prst="triangle">
            <a:avLst>
              <a:gd name="adj" fmla="val 50000"/>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4" name="Google Shape;284;gf8da673635_13_0"/>
          <p:cNvSpPr/>
          <p:nvPr/>
        </p:nvSpPr>
        <p:spPr>
          <a:xfrm>
            <a:off x="6437857" y="5059045"/>
            <a:ext cx="1414145" cy="793116"/>
          </a:xfrm>
          <a:custGeom>
            <a:avLst/>
            <a:gdLst/>
            <a:ahLst/>
            <a:cxnLst/>
            <a:rect l="l" t="t" r="r" b="b"/>
            <a:pathLst>
              <a:path w="1060609" h="594837" extrusionOk="0">
                <a:moveTo>
                  <a:pt x="0" y="2383"/>
                </a:moveTo>
                <a:lnTo>
                  <a:pt x="617697" y="0"/>
                </a:lnTo>
                <a:lnTo>
                  <a:pt x="1060609" y="594837"/>
                </a:lnTo>
                <a:lnTo>
                  <a:pt x="290988" y="346235"/>
                </a:lnTo>
                <a:lnTo>
                  <a:pt x="0" y="2383"/>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5" name="Google Shape;285;gf8da673635_13_0"/>
          <p:cNvSpPr/>
          <p:nvPr/>
        </p:nvSpPr>
        <p:spPr>
          <a:xfrm rot="-2646047">
            <a:off x="7623203" y="4714950"/>
            <a:ext cx="922717" cy="2374897"/>
          </a:xfrm>
          <a:custGeom>
            <a:avLst/>
            <a:gdLst/>
            <a:ahLst/>
            <a:cxnLst/>
            <a:rect l="l" t="t" r="r" b="b"/>
            <a:pathLst>
              <a:path w="692038" h="1781173" extrusionOk="0">
                <a:moveTo>
                  <a:pt x="0" y="1577725"/>
                </a:moveTo>
                <a:lnTo>
                  <a:pt x="339137" y="0"/>
                </a:lnTo>
                <a:lnTo>
                  <a:pt x="692038" y="1781173"/>
                </a:lnTo>
                <a:lnTo>
                  <a:pt x="0" y="1577725"/>
                </a:lnTo>
                <a:close/>
              </a:path>
            </a:pathLst>
          </a:cu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6" name="Google Shape;286;gf8da673635_13_0"/>
          <p:cNvSpPr/>
          <p:nvPr/>
        </p:nvSpPr>
        <p:spPr>
          <a:xfrm rot="-9019255">
            <a:off x="9511304" y="6233930"/>
            <a:ext cx="2409712" cy="1248140"/>
          </a:xfrm>
          <a:custGeom>
            <a:avLst/>
            <a:gdLst/>
            <a:ahLst/>
            <a:cxnLst/>
            <a:rect l="l" t="t" r="r" b="b"/>
            <a:pathLst>
              <a:path w="1807284" h="936105" extrusionOk="0">
                <a:moveTo>
                  <a:pt x="0" y="936105"/>
                </a:moveTo>
                <a:lnTo>
                  <a:pt x="1668152" y="0"/>
                </a:lnTo>
                <a:lnTo>
                  <a:pt x="1807284" y="494609"/>
                </a:lnTo>
                <a:lnTo>
                  <a:pt x="0" y="936105"/>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7" name="Google Shape;287;gf8da673635_13_0"/>
          <p:cNvSpPr/>
          <p:nvPr/>
        </p:nvSpPr>
        <p:spPr>
          <a:xfrm>
            <a:off x="8365980" y="6210831"/>
            <a:ext cx="2609107" cy="668513"/>
          </a:xfrm>
          <a:prstGeom prst="triangle">
            <a:avLst>
              <a:gd name="adj" fmla="val 48591"/>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8" name="Google Shape;288;gf8da673635_13_0"/>
          <p:cNvSpPr/>
          <p:nvPr/>
        </p:nvSpPr>
        <p:spPr>
          <a:xfrm rot="10800000">
            <a:off x="2755185" y="1440696"/>
            <a:ext cx="356245" cy="489577"/>
          </a:xfrm>
          <a:custGeom>
            <a:avLst/>
            <a:gdLst/>
            <a:ahLst/>
            <a:cxnLst/>
            <a:rect l="l" t="t" r="r" b="b"/>
            <a:pathLst>
              <a:path w="267184" h="367183" extrusionOk="0">
                <a:moveTo>
                  <a:pt x="0" y="367183"/>
                </a:moveTo>
                <a:lnTo>
                  <a:pt x="267184" y="0"/>
                </a:lnTo>
                <a:lnTo>
                  <a:pt x="267184" y="364802"/>
                </a:lnTo>
                <a:lnTo>
                  <a:pt x="0" y="367183"/>
                </a:lnTo>
                <a:close/>
              </a:path>
            </a:pathLst>
          </a:cu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9" name="Google Shape;289;gf8da673635_13_0"/>
          <p:cNvSpPr/>
          <p:nvPr/>
        </p:nvSpPr>
        <p:spPr>
          <a:xfrm>
            <a:off x="1682348" y="1176313"/>
            <a:ext cx="1423723" cy="284792"/>
          </a:xfrm>
          <a:custGeom>
            <a:avLst/>
            <a:gdLst/>
            <a:ahLst/>
            <a:cxnLst/>
            <a:rect l="l" t="t" r="r" b="b"/>
            <a:pathLst>
              <a:path w="1067792" h="213594" extrusionOk="0">
                <a:moveTo>
                  <a:pt x="0" y="213594"/>
                </a:moveTo>
                <a:lnTo>
                  <a:pt x="623584" y="0"/>
                </a:lnTo>
                <a:lnTo>
                  <a:pt x="1067792" y="200894"/>
                </a:lnTo>
                <a:lnTo>
                  <a:pt x="0" y="213594"/>
                </a:lnTo>
                <a:close/>
              </a:path>
            </a:pathLst>
          </a:custGeom>
          <a:solidFill>
            <a:srgbClr val="F2F2F2"/>
          </a:solidFill>
          <a:ln>
            <a:noFill/>
          </a:ln>
          <a:effectLst>
            <a:outerShdw blurRad="50800" dist="38100" dir="5400000" algn="t"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0" name="Google Shape;290;gf8da673635_13_0"/>
          <p:cNvSpPr/>
          <p:nvPr/>
        </p:nvSpPr>
        <p:spPr>
          <a:xfrm>
            <a:off x="1298305" y="-29028"/>
            <a:ext cx="1710267" cy="1490133"/>
          </a:xfrm>
          <a:custGeom>
            <a:avLst/>
            <a:gdLst/>
            <a:ahLst/>
            <a:cxnLst/>
            <a:rect l="l" t="t" r="r" b="b"/>
            <a:pathLst>
              <a:path w="1282700" h="1117600" extrusionOk="0">
                <a:moveTo>
                  <a:pt x="0" y="190500"/>
                </a:moveTo>
                <a:lnTo>
                  <a:pt x="1282700" y="0"/>
                </a:lnTo>
                <a:lnTo>
                  <a:pt x="1257300" y="787400"/>
                </a:lnTo>
                <a:lnTo>
                  <a:pt x="304800" y="1117600"/>
                </a:lnTo>
                <a:lnTo>
                  <a:pt x="0" y="190500"/>
                </a:ln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1" name="Google Shape;291;gf8da673635_13_0"/>
          <p:cNvSpPr/>
          <p:nvPr/>
        </p:nvSpPr>
        <p:spPr>
          <a:xfrm rot="9924731">
            <a:off x="434251" y="344348"/>
            <a:ext cx="537021" cy="301075"/>
          </a:xfrm>
          <a:prstGeom prst="triangle">
            <a:avLst>
              <a:gd name="adj" fmla="val 8145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2" name="Google Shape;292;gf8da673635_13_0"/>
          <p:cNvSpPr/>
          <p:nvPr/>
        </p:nvSpPr>
        <p:spPr>
          <a:xfrm rot="9596779">
            <a:off x="600419" y="700547"/>
            <a:ext cx="656377" cy="358157"/>
          </a:xfrm>
          <a:prstGeom prst="triangle">
            <a:avLst>
              <a:gd name="adj" fmla="val 18725"/>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3" name="Google Shape;293;gf8da673635_13_0"/>
          <p:cNvSpPr/>
          <p:nvPr/>
        </p:nvSpPr>
        <p:spPr>
          <a:xfrm>
            <a:off x="1751717" y="224084"/>
            <a:ext cx="983909" cy="983909"/>
          </a:xfrm>
          <a:prstGeom prst="ellipse">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4" name="Google Shape;294;gf8da673635_13_0"/>
          <p:cNvSpPr/>
          <p:nvPr/>
        </p:nvSpPr>
        <p:spPr>
          <a:xfrm rot="-206519">
            <a:off x="3030153" y="5079897"/>
            <a:ext cx="373077" cy="209161"/>
          </a:xfrm>
          <a:prstGeom prst="triangle">
            <a:avLst>
              <a:gd name="adj" fmla="val 43456"/>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5" name="Google Shape;295;gf8da673635_13_0"/>
          <p:cNvSpPr/>
          <p:nvPr/>
        </p:nvSpPr>
        <p:spPr>
          <a:xfrm rot="9171908">
            <a:off x="5493454" y="5351021"/>
            <a:ext cx="373077" cy="209161"/>
          </a:xfrm>
          <a:prstGeom prst="triangle">
            <a:avLst>
              <a:gd name="adj" fmla="val 6837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6" name="Google Shape;296;gf8da673635_13_0"/>
          <p:cNvSpPr/>
          <p:nvPr/>
        </p:nvSpPr>
        <p:spPr>
          <a:xfrm rot="7619736">
            <a:off x="4644555" y="3453221"/>
            <a:ext cx="656377" cy="335603"/>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7" name="Google Shape;297;gf8da673635_13_0"/>
          <p:cNvSpPr/>
          <p:nvPr/>
        </p:nvSpPr>
        <p:spPr>
          <a:xfrm rot="361950">
            <a:off x="8551368" y="5139825"/>
            <a:ext cx="739265" cy="377983"/>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8" name="Google Shape;298;gf8da673635_13_0"/>
          <p:cNvSpPr/>
          <p:nvPr/>
        </p:nvSpPr>
        <p:spPr>
          <a:xfrm rot="10045355">
            <a:off x="9969999" y="5762224"/>
            <a:ext cx="577948" cy="295501"/>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9" name="Google Shape;299;gf8da673635_13_0"/>
          <p:cNvSpPr txBox="1"/>
          <p:nvPr/>
        </p:nvSpPr>
        <p:spPr>
          <a:xfrm>
            <a:off x="5081825" y="962050"/>
            <a:ext cx="6779100" cy="1777800"/>
          </a:xfrm>
          <a:prstGeom prst="rect">
            <a:avLst/>
          </a:prstGeom>
          <a:noFill/>
          <a:ln>
            <a:noFill/>
          </a:ln>
        </p:spPr>
        <p:txBody>
          <a:bodyPr spcFirstLastPara="1" wrap="square" lIns="121900" tIns="60925" rIns="121900" bIns="60925" anchor="t" anchorCtr="0">
            <a:spAutoFit/>
          </a:bodyPr>
          <a:lstStyle/>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PART 1:</a:t>
            </a:r>
            <a:endParaRPr sz="4300" b="1">
              <a:solidFill>
                <a:schemeClr val="dk1"/>
              </a:solidFill>
              <a:latin typeface="Microsoft Yahei"/>
              <a:ea typeface="Microsoft Yahei"/>
              <a:cs typeface="Microsoft Yahei"/>
              <a:sym typeface="Microsoft Yahei"/>
            </a:endParaRPr>
          </a:p>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Database Building</a:t>
            </a:r>
            <a:endParaRPr sz="4300" b="1">
              <a:solidFill>
                <a:schemeClr val="dk1"/>
              </a:solidFill>
              <a:latin typeface="Microsoft Yahei"/>
              <a:ea typeface="Microsoft Yahei"/>
              <a:cs typeface="Microsoft Yahei"/>
              <a:sym typeface="Microsoft Ya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1" name="Google Shape;571;gf9183d3956_0_59"/>
          <p:cNvGrpSpPr/>
          <p:nvPr/>
        </p:nvGrpSpPr>
        <p:grpSpPr>
          <a:xfrm>
            <a:off x="218661" y="143425"/>
            <a:ext cx="6320926" cy="598806"/>
            <a:chOff x="218661" y="143425"/>
            <a:chExt cx="6320926" cy="598806"/>
          </a:xfrm>
        </p:grpSpPr>
        <p:cxnSp>
          <p:nvCxnSpPr>
            <p:cNvPr id="572" name="Google Shape;572;gf9183d3956_0_59"/>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73" name="Google Shape;573;gf9183d3956_0_59"/>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74" name="Google Shape;574;gf9183d3956_0_59"/>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5" name="Google Shape;575;gf9183d3956_0_59"/>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6" name="Google Shape;576;gf9183d3956_0_59"/>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7" name="Google Shape;577;gf9183d3956_0_59"/>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8" name="Google Shape;578;gf9183d3956_0_59"/>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Database Server Building</a:t>
              </a:r>
              <a:endParaRPr sz="2800" b="1">
                <a:solidFill>
                  <a:schemeClr val="dk1"/>
                </a:solidFill>
                <a:latin typeface="Arial"/>
                <a:ea typeface="Arial"/>
                <a:cs typeface="Arial"/>
                <a:sym typeface="Arial"/>
              </a:endParaRPr>
            </a:p>
          </p:txBody>
        </p:sp>
      </p:grpSp>
      <p:sp>
        <p:nvSpPr>
          <p:cNvPr id="579" name="Google Shape;579;gf9183d3956_0_59"/>
          <p:cNvSpPr txBox="1"/>
          <p:nvPr/>
        </p:nvSpPr>
        <p:spPr>
          <a:xfrm>
            <a:off x="291025" y="923675"/>
            <a:ext cx="11729400" cy="659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rgbClr val="080808"/>
                </a:solidFill>
                <a:latin typeface="Times New Roman"/>
                <a:ea typeface="Times New Roman"/>
                <a:cs typeface="Times New Roman"/>
                <a:sym typeface="Times New Roman"/>
              </a:rPr>
              <a:t>Step 4. MySQL user settings</a:t>
            </a: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000">
                <a:solidFill>
                  <a:srgbClr val="080808"/>
                </a:solidFill>
                <a:latin typeface="Times New Roman"/>
                <a:ea typeface="Times New Roman"/>
                <a:cs typeface="Times New Roman"/>
                <a:sym typeface="Times New Roman"/>
              </a:rPr>
              <a:t>We need to add a MySQL user, just add a new user in the user table in the mysql database.</a:t>
            </a:r>
            <a:endParaRPr sz="2000">
              <a:solidFill>
                <a:srgbClr val="080808"/>
              </a:solidFill>
              <a:latin typeface="Times New Roman"/>
              <a:ea typeface="Times New Roman"/>
              <a:cs typeface="Times New Roman"/>
              <a:sym typeface="Times New Roman"/>
            </a:endParaRPr>
          </a:p>
          <a:p>
            <a:pPr marL="0" lvl="0" indent="1739900" algn="l" rtl="0">
              <a:lnSpc>
                <a:spcPct val="115000"/>
              </a:lnSpc>
              <a:spcBef>
                <a:spcPts val="0"/>
              </a:spcBef>
              <a:spcAft>
                <a:spcPts val="0"/>
              </a:spcAft>
              <a:buNone/>
            </a:pP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000">
                <a:solidFill>
                  <a:srgbClr val="080808"/>
                </a:solidFill>
                <a:latin typeface="Times New Roman"/>
                <a:ea typeface="Times New Roman"/>
                <a:cs typeface="Times New Roman"/>
                <a:sym typeface="Times New Roman"/>
              </a:rPr>
              <a:t>The following is an example of adding a user, the user name is myuser, the password is guest123, and the authorized user can perform SELECT, INSERT and UPDATE operation permissions:</a:t>
            </a:r>
            <a:endParaRPr sz="2000">
              <a:solidFill>
                <a:srgbClr val="080808"/>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root@host</a:t>
            </a:r>
            <a:r>
              <a:rPr lang="en-US" sz="900">
                <a:solidFill>
                  <a:srgbClr val="880000"/>
                </a:solidFill>
                <a:highlight>
                  <a:srgbClr val="FBFBFB"/>
                </a:highlight>
                <a:latin typeface="Courier New"/>
                <a:ea typeface="Courier New"/>
                <a:cs typeface="Courier New"/>
                <a:sym typeface="Courier New"/>
              </a:rPr>
              <a:t># mysql -u root -p</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rgbClr val="660066"/>
                </a:solidFill>
                <a:highlight>
                  <a:srgbClr val="FBFBFB"/>
                </a:highlight>
                <a:latin typeface="Courier New"/>
                <a:ea typeface="Courier New"/>
                <a:cs typeface="Courier New"/>
                <a:sym typeface="Courier New"/>
              </a:rPr>
              <a:t>Enter</a:t>
            </a:r>
            <a:r>
              <a:rPr lang="en-US" sz="900">
                <a:solidFill>
                  <a:schemeClr val="dk1"/>
                </a:solidFill>
                <a:highlight>
                  <a:srgbClr val="FBFBFB"/>
                </a:highlight>
                <a:latin typeface="Courier New"/>
                <a:ea typeface="Courier New"/>
                <a:cs typeface="Courier New"/>
                <a:sym typeface="Courier New"/>
              </a:rPr>
              <a:t> password</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mysql</a:t>
            </a:r>
            <a:r>
              <a:rPr lang="en-US" sz="900">
                <a:solidFill>
                  <a:srgbClr val="666600"/>
                </a:solidFill>
                <a:highlight>
                  <a:srgbClr val="FBFBFB"/>
                </a:highlight>
                <a:latin typeface="Courier New"/>
                <a:ea typeface="Courier New"/>
                <a:cs typeface="Courier New"/>
                <a:sym typeface="Courier New"/>
              </a:rPr>
              <a:t>&gt;</a:t>
            </a:r>
            <a:r>
              <a:rPr lang="en-US" sz="900">
                <a:solidFill>
                  <a:schemeClr val="dk1"/>
                </a:solidFill>
                <a:highlight>
                  <a:srgbClr val="FBFBFB"/>
                </a:highlight>
                <a:latin typeface="Courier New"/>
                <a:ea typeface="Courier New"/>
                <a:cs typeface="Courier New"/>
                <a:sym typeface="Courier New"/>
              </a:rPr>
              <a:t> </a:t>
            </a:r>
            <a:r>
              <a:rPr lang="en-US" sz="900">
                <a:solidFill>
                  <a:srgbClr val="000088"/>
                </a:solidFill>
                <a:highlight>
                  <a:srgbClr val="FBFBFB"/>
                </a:highlight>
                <a:latin typeface="Courier New"/>
                <a:ea typeface="Courier New"/>
                <a:cs typeface="Courier New"/>
                <a:sym typeface="Courier New"/>
              </a:rPr>
              <a:t>use</a:t>
            </a:r>
            <a:r>
              <a:rPr lang="en-US" sz="900">
                <a:solidFill>
                  <a:schemeClr val="dk1"/>
                </a:solidFill>
                <a:highlight>
                  <a:srgbClr val="FBFBFB"/>
                </a:highlight>
                <a:latin typeface="Courier New"/>
                <a:ea typeface="Courier New"/>
                <a:cs typeface="Courier New"/>
                <a:sym typeface="Courier New"/>
              </a:rPr>
              <a:t> mysql</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rgbClr val="660066"/>
                </a:solidFill>
                <a:highlight>
                  <a:srgbClr val="FBFBFB"/>
                </a:highlight>
                <a:latin typeface="Courier New"/>
                <a:ea typeface="Courier New"/>
                <a:cs typeface="Courier New"/>
                <a:sym typeface="Courier New"/>
              </a:rPr>
              <a:t>Database</a:t>
            </a:r>
            <a:r>
              <a:rPr lang="en-US" sz="900">
                <a:solidFill>
                  <a:schemeClr val="dk1"/>
                </a:solidFill>
                <a:highlight>
                  <a:srgbClr val="FBFBFB"/>
                </a:highlight>
                <a:latin typeface="Courier New"/>
                <a:ea typeface="Courier New"/>
                <a:cs typeface="Courier New"/>
                <a:sym typeface="Courier New"/>
              </a:rPr>
              <a:t> changed</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mysql</a:t>
            </a:r>
            <a:r>
              <a:rPr lang="en-US" sz="900">
                <a:solidFill>
                  <a:srgbClr val="666600"/>
                </a:solidFill>
                <a:highlight>
                  <a:srgbClr val="FBFBFB"/>
                </a:highlight>
                <a:latin typeface="Courier New"/>
                <a:ea typeface="Courier New"/>
                <a:cs typeface="Courier New"/>
                <a:sym typeface="Courier New"/>
              </a:rPr>
              <a:t>&gt;</a:t>
            </a:r>
            <a:r>
              <a:rPr lang="en-US" sz="900">
                <a:solidFill>
                  <a:schemeClr val="dk1"/>
                </a:solidFill>
                <a:highlight>
                  <a:srgbClr val="FBFBFB"/>
                </a:highlight>
                <a:latin typeface="Courier New"/>
                <a:ea typeface="Courier New"/>
                <a:cs typeface="Courier New"/>
                <a:sym typeface="Courier New"/>
              </a:rPr>
              <a:t> INSERT INTO user </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          </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host</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user</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password</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           select_priv</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insert_priv</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update_priv</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           VALUES </a:t>
            </a:r>
            <a:r>
              <a:rPr lang="en-US" sz="900">
                <a:solidFill>
                  <a:srgbClr val="666600"/>
                </a:solidFill>
                <a:highlight>
                  <a:srgbClr val="FBFBFB"/>
                </a:highlight>
                <a:latin typeface="Courier New"/>
                <a:ea typeface="Courier New"/>
                <a:cs typeface="Courier New"/>
                <a:sym typeface="Courier New"/>
              </a:rPr>
              <a:t>(</a:t>
            </a:r>
            <a:r>
              <a:rPr lang="en-US" sz="900">
                <a:solidFill>
                  <a:srgbClr val="008800"/>
                </a:solidFill>
                <a:highlight>
                  <a:srgbClr val="FBFBFB"/>
                </a:highlight>
                <a:latin typeface="Courier New"/>
                <a:ea typeface="Courier New"/>
                <a:cs typeface="Courier New"/>
                <a:sym typeface="Courier New"/>
              </a:rPr>
              <a:t>'%'</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8800"/>
                </a:solidFill>
                <a:highlight>
                  <a:srgbClr val="FBFBFB"/>
                </a:highlight>
                <a:latin typeface="Courier New"/>
                <a:ea typeface="Courier New"/>
                <a:cs typeface="Courier New"/>
                <a:sym typeface="Courier New"/>
              </a:rPr>
              <a:t>'myuser'</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           PASSWORD</a:t>
            </a:r>
            <a:r>
              <a:rPr lang="en-US" sz="900">
                <a:solidFill>
                  <a:srgbClr val="666600"/>
                </a:solidFill>
                <a:highlight>
                  <a:srgbClr val="FBFBFB"/>
                </a:highlight>
                <a:latin typeface="Courier New"/>
                <a:ea typeface="Courier New"/>
                <a:cs typeface="Courier New"/>
                <a:sym typeface="Courier New"/>
              </a:rPr>
              <a:t>(</a:t>
            </a:r>
            <a:r>
              <a:rPr lang="en-US" sz="900">
                <a:solidFill>
                  <a:srgbClr val="008800"/>
                </a:solidFill>
                <a:highlight>
                  <a:srgbClr val="FBFBFB"/>
                </a:highlight>
                <a:latin typeface="Courier New"/>
                <a:ea typeface="Courier New"/>
                <a:cs typeface="Courier New"/>
                <a:sym typeface="Courier New"/>
              </a:rPr>
              <a:t>'123456'</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8800"/>
                </a:solidFill>
                <a:highlight>
                  <a:srgbClr val="FBFBFB"/>
                </a:highlight>
                <a:latin typeface="Courier New"/>
                <a:ea typeface="Courier New"/>
                <a:cs typeface="Courier New"/>
                <a:sym typeface="Courier New"/>
              </a:rPr>
              <a:t>'Y'</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8800"/>
                </a:solidFill>
                <a:highlight>
                  <a:srgbClr val="FBFBFB"/>
                </a:highlight>
                <a:latin typeface="Courier New"/>
                <a:ea typeface="Courier New"/>
                <a:cs typeface="Courier New"/>
                <a:sym typeface="Courier New"/>
              </a:rPr>
              <a:t>'Y'</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8800"/>
                </a:solidFill>
                <a:highlight>
                  <a:srgbClr val="FBFBFB"/>
                </a:highlight>
                <a:latin typeface="Courier New"/>
                <a:ea typeface="Courier New"/>
                <a:cs typeface="Courier New"/>
                <a:sym typeface="Courier New"/>
              </a:rPr>
              <a:t>'Y'</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rgbClr val="660066"/>
                </a:solidFill>
                <a:highlight>
                  <a:srgbClr val="FBFBFB"/>
                </a:highlight>
                <a:latin typeface="Courier New"/>
                <a:ea typeface="Courier New"/>
                <a:cs typeface="Courier New"/>
                <a:sym typeface="Courier New"/>
              </a:rPr>
              <a:t>Query</a:t>
            </a:r>
            <a:r>
              <a:rPr lang="en-US" sz="900">
                <a:solidFill>
                  <a:schemeClr val="dk1"/>
                </a:solidFill>
                <a:highlight>
                  <a:srgbClr val="FBFBFB"/>
                </a:highlight>
                <a:latin typeface="Courier New"/>
                <a:ea typeface="Courier New"/>
                <a:cs typeface="Courier New"/>
                <a:sym typeface="Courier New"/>
              </a:rPr>
              <a:t> OK</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6666"/>
                </a:solidFill>
                <a:highlight>
                  <a:srgbClr val="FBFBFB"/>
                </a:highlight>
                <a:latin typeface="Courier New"/>
                <a:ea typeface="Courier New"/>
                <a:cs typeface="Courier New"/>
                <a:sym typeface="Courier New"/>
              </a:rPr>
              <a:t>1</a:t>
            </a:r>
            <a:r>
              <a:rPr lang="en-US" sz="900">
                <a:solidFill>
                  <a:schemeClr val="dk1"/>
                </a:solidFill>
                <a:highlight>
                  <a:srgbClr val="FBFBFB"/>
                </a:highlight>
                <a:latin typeface="Courier New"/>
                <a:ea typeface="Courier New"/>
                <a:cs typeface="Courier New"/>
                <a:sym typeface="Courier New"/>
              </a:rPr>
              <a:t> row affected </a:t>
            </a:r>
            <a:r>
              <a:rPr lang="en-US" sz="900">
                <a:solidFill>
                  <a:srgbClr val="666600"/>
                </a:solidFill>
                <a:highlight>
                  <a:srgbClr val="FBFBFB"/>
                </a:highlight>
                <a:latin typeface="Courier New"/>
                <a:ea typeface="Courier New"/>
                <a:cs typeface="Courier New"/>
                <a:sym typeface="Courier New"/>
              </a:rPr>
              <a:t>(</a:t>
            </a:r>
            <a:r>
              <a:rPr lang="en-US" sz="900">
                <a:solidFill>
                  <a:srgbClr val="006666"/>
                </a:solidFill>
                <a:highlight>
                  <a:srgbClr val="FBFBFB"/>
                </a:highlight>
                <a:latin typeface="Courier New"/>
                <a:ea typeface="Courier New"/>
                <a:cs typeface="Courier New"/>
                <a:sym typeface="Courier New"/>
              </a:rPr>
              <a:t>0.20</a:t>
            </a:r>
            <a:r>
              <a:rPr lang="en-US" sz="900">
                <a:solidFill>
                  <a:schemeClr val="dk1"/>
                </a:solidFill>
                <a:highlight>
                  <a:srgbClr val="FBFBFB"/>
                </a:highlight>
                <a:latin typeface="Courier New"/>
                <a:ea typeface="Courier New"/>
                <a:cs typeface="Courier New"/>
                <a:sym typeface="Courier New"/>
              </a:rPr>
              <a:t> sec</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mysql</a:t>
            </a:r>
            <a:r>
              <a:rPr lang="en-US" sz="900">
                <a:solidFill>
                  <a:srgbClr val="666600"/>
                </a:solidFill>
                <a:highlight>
                  <a:srgbClr val="FBFBFB"/>
                </a:highlight>
                <a:latin typeface="Courier New"/>
                <a:ea typeface="Courier New"/>
                <a:cs typeface="Courier New"/>
                <a:sym typeface="Courier New"/>
              </a:rPr>
              <a:t>&gt;</a:t>
            </a:r>
            <a:r>
              <a:rPr lang="en-US" sz="900">
                <a:solidFill>
                  <a:schemeClr val="dk1"/>
                </a:solidFill>
                <a:highlight>
                  <a:srgbClr val="FBFBFB"/>
                </a:highlight>
                <a:latin typeface="Courier New"/>
                <a:ea typeface="Courier New"/>
                <a:cs typeface="Courier New"/>
                <a:sym typeface="Courier New"/>
              </a:rPr>
              <a:t> FLUSH PRIVILEGES</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rgbClr val="660066"/>
                </a:solidFill>
                <a:highlight>
                  <a:srgbClr val="FBFBFB"/>
                </a:highlight>
                <a:latin typeface="Courier New"/>
                <a:ea typeface="Courier New"/>
                <a:cs typeface="Courier New"/>
                <a:sym typeface="Courier New"/>
              </a:rPr>
              <a:t>Query</a:t>
            </a:r>
            <a:r>
              <a:rPr lang="en-US" sz="900">
                <a:solidFill>
                  <a:schemeClr val="dk1"/>
                </a:solidFill>
                <a:highlight>
                  <a:srgbClr val="FBFBFB"/>
                </a:highlight>
                <a:latin typeface="Courier New"/>
                <a:ea typeface="Courier New"/>
                <a:cs typeface="Courier New"/>
                <a:sym typeface="Courier New"/>
              </a:rPr>
              <a:t> OK</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6666"/>
                </a:solidFill>
                <a:highlight>
                  <a:srgbClr val="FBFBFB"/>
                </a:highlight>
                <a:latin typeface="Courier New"/>
                <a:ea typeface="Courier New"/>
                <a:cs typeface="Courier New"/>
                <a:sym typeface="Courier New"/>
              </a:rPr>
              <a:t>1</a:t>
            </a:r>
            <a:r>
              <a:rPr lang="en-US" sz="900">
                <a:solidFill>
                  <a:schemeClr val="dk1"/>
                </a:solidFill>
                <a:highlight>
                  <a:srgbClr val="FBFBFB"/>
                </a:highlight>
                <a:latin typeface="Courier New"/>
                <a:ea typeface="Courier New"/>
                <a:cs typeface="Courier New"/>
                <a:sym typeface="Courier New"/>
              </a:rPr>
              <a:t> row affected </a:t>
            </a:r>
            <a:r>
              <a:rPr lang="en-US" sz="900">
                <a:solidFill>
                  <a:srgbClr val="666600"/>
                </a:solidFill>
                <a:highlight>
                  <a:srgbClr val="FBFBFB"/>
                </a:highlight>
                <a:latin typeface="Courier New"/>
                <a:ea typeface="Courier New"/>
                <a:cs typeface="Courier New"/>
                <a:sym typeface="Courier New"/>
              </a:rPr>
              <a:t>(</a:t>
            </a:r>
            <a:r>
              <a:rPr lang="en-US" sz="900">
                <a:solidFill>
                  <a:srgbClr val="006666"/>
                </a:solidFill>
                <a:highlight>
                  <a:srgbClr val="FBFBFB"/>
                </a:highlight>
                <a:latin typeface="Courier New"/>
                <a:ea typeface="Courier New"/>
                <a:cs typeface="Courier New"/>
                <a:sym typeface="Courier New"/>
              </a:rPr>
              <a:t>0.01</a:t>
            </a:r>
            <a:r>
              <a:rPr lang="en-US" sz="900">
                <a:solidFill>
                  <a:schemeClr val="dk1"/>
                </a:solidFill>
                <a:highlight>
                  <a:srgbClr val="FBFBFB"/>
                </a:highlight>
                <a:latin typeface="Courier New"/>
                <a:ea typeface="Courier New"/>
                <a:cs typeface="Courier New"/>
                <a:sym typeface="Courier New"/>
              </a:rPr>
              <a:t> sec</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900">
              <a:solidFill>
                <a:schemeClr val="dk1"/>
              </a:solidFill>
              <a:highlight>
                <a:srgbClr val="FBFBFB"/>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900">
                <a:solidFill>
                  <a:schemeClr val="dk1"/>
                </a:solidFill>
                <a:highlight>
                  <a:srgbClr val="FBFBFB"/>
                </a:highlight>
                <a:latin typeface="Courier New"/>
                <a:ea typeface="Courier New"/>
                <a:cs typeface="Courier New"/>
                <a:sym typeface="Courier New"/>
              </a:rPr>
              <a:t>mysql</a:t>
            </a:r>
            <a:r>
              <a:rPr lang="en-US" sz="900">
                <a:solidFill>
                  <a:srgbClr val="666600"/>
                </a:solidFill>
                <a:highlight>
                  <a:srgbClr val="FBFBFB"/>
                </a:highlight>
                <a:latin typeface="Courier New"/>
                <a:ea typeface="Courier New"/>
                <a:cs typeface="Courier New"/>
                <a:sym typeface="Courier New"/>
              </a:rPr>
              <a:t>&gt;</a:t>
            </a:r>
            <a:r>
              <a:rPr lang="en-US" sz="900">
                <a:solidFill>
                  <a:schemeClr val="dk1"/>
                </a:solidFill>
                <a:highlight>
                  <a:srgbClr val="FBFBFB"/>
                </a:highlight>
                <a:latin typeface="Courier New"/>
                <a:ea typeface="Courier New"/>
                <a:cs typeface="Courier New"/>
                <a:sym typeface="Courier New"/>
              </a:rPr>
              <a:t> SELECT host</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user</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password FROM user WHERE user </a:t>
            </a:r>
            <a:r>
              <a:rPr lang="en-US" sz="900">
                <a:solidFill>
                  <a:srgbClr val="666600"/>
                </a:solidFill>
                <a:highlight>
                  <a:srgbClr val="FBFBFB"/>
                </a:highlight>
                <a:latin typeface="Courier New"/>
                <a:ea typeface="Courier New"/>
                <a:cs typeface="Courier New"/>
                <a:sym typeface="Courier New"/>
              </a:rPr>
              <a:t>=</a:t>
            </a:r>
            <a:r>
              <a:rPr lang="en-US" sz="900">
                <a:solidFill>
                  <a:schemeClr val="dk1"/>
                </a:solidFill>
                <a:highlight>
                  <a:srgbClr val="FBFBFB"/>
                </a:highlight>
                <a:latin typeface="Courier New"/>
                <a:ea typeface="Courier New"/>
                <a:cs typeface="Courier New"/>
                <a:sym typeface="Courier New"/>
              </a:rPr>
              <a:t> </a:t>
            </a:r>
            <a:r>
              <a:rPr lang="en-US" sz="900">
                <a:solidFill>
                  <a:srgbClr val="008800"/>
                </a:solidFill>
                <a:highlight>
                  <a:srgbClr val="FBFBFB"/>
                </a:highlight>
                <a:latin typeface="Courier New"/>
                <a:ea typeface="Courier New"/>
                <a:cs typeface="Courier New"/>
                <a:sym typeface="Courier New"/>
              </a:rPr>
              <a:t>'myuser'</a:t>
            </a:r>
            <a:r>
              <a:rPr lang="en-US" sz="900">
                <a:solidFill>
                  <a:srgbClr val="666600"/>
                </a:solidFill>
                <a:highlight>
                  <a:srgbClr val="FBFBFB"/>
                </a:highlight>
                <a:latin typeface="Courier New"/>
                <a:ea typeface="Courier New"/>
                <a:cs typeface="Courier New"/>
                <a:sym typeface="Courier New"/>
              </a:rPr>
              <a:t>;</a:t>
            </a:r>
            <a:endParaRPr sz="900">
              <a:solidFill>
                <a:schemeClr val="dk1"/>
              </a:solidFill>
              <a:highlight>
                <a:srgbClr val="FBFBFB"/>
              </a:highlight>
              <a:latin typeface="Courier New"/>
              <a:ea typeface="Courier New"/>
              <a:cs typeface="Courier New"/>
              <a:sym typeface="Courier New"/>
            </a:endParaRPr>
          </a:p>
          <a:p>
            <a:pPr marL="0" lvl="0" indent="2463800" algn="l" rtl="0">
              <a:lnSpc>
                <a:spcPct val="115000"/>
              </a:lnSpc>
              <a:spcBef>
                <a:spcPts val="0"/>
              </a:spcBef>
              <a:spcAft>
                <a:spcPts val="0"/>
              </a:spcAft>
              <a:buNone/>
            </a:pPr>
            <a:r>
              <a:rPr lang="en-US" sz="850">
                <a:solidFill>
                  <a:schemeClr val="dk1"/>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marL="0" lvl="0" indent="2463800" algn="l" rtl="0">
              <a:lnSpc>
                <a:spcPct val="115000"/>
              </a:lnSpc>
              <a:spcBef>
                <a:spcPts val="0"/>
              </a:spcBef>
              <a:spcAft>
                <a:spcPts val="0"/>
              </a:spcAft>
              <a:buNone/>
            </a:pPr>
            <a:r>
              <a:rPr lang="en-US" sz="850">
                <a:solidFill>
                  <a:schemeClr val="dk1"/>
                </a:solidFill>
                <a:latin typeface="Courier New"/>
                <a:ea typeface="Courier New"/>
                <a:cs typeface="Courier New"/>
                <a:sym typeface="Courier New"/>
              </a:rPr>
              <a:t>| host | user   | password                                  |</a:t>
            </a:r>
            <a:endParaRPr sz="850">
              <a:solidFill>
                <a:schemeClr val="dk1"/>
              </a:solidFill>
              <a:latin typeface="Courier New"/>
              <a:ea typeface="Courier New"/>
              <a:cs typeface="Courier New"/>
              <a:sym typeface="Courier New"/>
            </a:endParaRPr>
          </a:p>
          <a:p>
            <a:pPr marL="0" lvl="0" indent="2463800" algn="l" rtl="0">
              <a:lnSpc>
                <a:spcPct val="115000"/>
              </a:lnSpc>
              <a:spcBef>
                <a:spcPts val="0"/>
              </a:spcBef>
              <a:spcAft>
                <a:spcPts val="0"/>
              </a:spcAft>
              <a:buNone/>
            </a:pPr>
            <a:r>
              <a:rPr lang="en-US" sz="850">
                <a:solidFill>
                  <a:schemeClr val="dk1"/>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marL="0" lvl="0" indent="2463800" algn="l" rtl="0">
              <a:lnSpc>
                <a:spcPct val="115000"/>
              </a:lnSpc>
              <a:spcBef>
                <a:spcPts val="0"/>
              </a:spcBef>
              <a:spcAft>
                <a:spcPts val="0"/>
              </a:spcAft>
              <a:buNone/>
            </a:pPr>
            <a:r>
              <a:rPr lang="en-US" sz="850">
                <a:solidFill>
                  <a:schemeClr val="dk1"/>
                </a:solidFill>
                <a:latin typeface="Courier New"/>
                <a:ea typeface="Courier New"/>
                <a:cs typeface="Courier New"/>
                <a:sym typeface="Courier New"/>
              </a:rPr>
              <a:t>| %    | myuser | *6BB4837EB74329105EE4568DDA7DC67ED2CA2AD9 |</a:t>
            </a:r>
            <a:endParaRPr sz="850">
              <a:solidFill>
                <a:schemeClr val="dk1"/>
              </a:solidFill>
              <a:latin typeface="Courier New"/>
              <a:ea typeface="Courier New"/>
              <a:cs typeface="Courier New"/>
              <a:sym typeface="Courier New"/>
            </a:endParaRPr>
          </a:p>
          <a:p>
            <a:pPr marL="0" lvl="0" indent="2463800" algn="l" rtl="0">
              <a:lnSpc>
                <a:spcPct val="115000"/>
              </a:lnSpc>
              <a:spcBef>
                <a:spcPts val="0"/>
              </a:spcBef>
              <a:spcAft>
                <a:spcPts val="0"/>
              </a:spcAft>
              <a:buNone/>
            </a:pPr>
            <a:r>
              <a:rPr lang="en-US" sz="850">
                <a:solidFill>
                  <a:schemeClr val="dk1"/>
                </a:solidFill>
                <a:latin typeface="Courier New"/>
                <a:ea typeface="Courier New"/>
                <a:cs typeface="Courier New"/>
                <a:sym typeface="Courier New"/>
              </a:rPr>
              <a:t>+------+--------+-------------------------------------------+</a:t>
            </a:r>
            <a:endParaRPr sz="85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900">
              <a:solidFill>
                <a:srgbClr val="666600"/>
              </a:solidFill>
              <a:highlight>
                <a:srgbClr val="FBFBFB"/>
              </a:highlight>
              <a:latin typeface="Courier New"/>
              <a:ea typeface="Courier New"/>
              <a:cs typeface="Courier New"/>
              <a:sym typeface="Courier New"/>
            </a:endParaRPr>
          </a:p>
          <a:p>
            <a:pPr marL="139700" marR="139700" lvl="0" indent="0" algn="l" rtl="0">
              <a:lnSpc>
                <a:spcPct val="166666"/>
              </a:lnSpc>
              <a:spcBef>
                <a:spcPts val="1100"/>
              </a:spcBef>
              <a:spcAft>
                <a:spcPts val="0"/>
              </a:spcAft>
              <a:buNone/>
            </a:pPr>
            <a:r>
              <a:rPr lang="en-US" sz="900">
                <a:solidFill>
                  <a:srgbClr val="006666"/>
                </a:solidFill>
                <a:highlight>
                  <a:srgbClr val="FBFBFB"/>
                </a:highlight>
                <a:latin typeface="Courier New"/>
                <a:ea typeface="Courier New"/>
                <a:cs typeface="Courier New"/>
                <a:sym typeface="Courier New"/>
              </a:rPr>
              <a:t>1</a:t>
            </a:r>
            <a:r>
              <a:rPr lang="en-US" sz="900">
                <a:solidFill>
                  <a:schemeClr val="dk1"/>
                </a:solidFill>
                <a:highlight>
                  <a:srgbClr val="FBFBFB"/>
                </a:highlight>
                <a:latin typeface="Courier New"/>
                <a:ea typeface="Courier New"/>
                <a:cs typeface="Courier New"/>
                <a:sym typeface="Courier New"/>
              </a:rPr>
              <a:t> row </a:t>
            </a:r>
            <a:r>
              <a:rPr lang="en-US" sz="900">
                <a:solidFill>
                  <a:srgbClr val="000088"/>
                </a:solidFill>
                <a:highlight>
                  <a:srgbClr val="FBFBFB"/>
                </a:highlight>
                <a:latin typeface="Courier New"/>
                <a:ea typeface="Courier New"/>
                <a:cs typeface="Courier New"/>
                <a:sym typeface="Courier New"/>
              </a:rPr>
              <a:t>in</a:t>
            </a:r>
            <a:r>
              <a:rPr lang="en-US" sz="900">
                <a:solidFill>
                  <a:schemeClr val="dk1"/>
                </a:solidFill>
                <a:highlight>
                  <a:srgbClr val="FBFBFB"/>
                </a:highlight>
                <a:latin typeface="Courier New"/>
                <a:ea typeface="Courier New"/>
                <a:cs typeface="Courier New"/>
                <a:sym typeface="Courier New"/>
              </a:rPr>
              <a:t> </a:t>
            </a:r>
            <a:r>
              <a:rPr lang="en-US" sz="900">
                <a:solidFill>
                  <a:srgbClr val="000088"/>
                </a:solidFill>
                <a:highlight>
                  <a:srgbClr val="FBFBFB"/>
                </a:highlight>
                <a:latin typeface="Courier New"/>
                <a:ea typeface="Courier New"/>
                <a:cs typeface="Courier New"/>
                <a:sym typeface="Courier New"/>
              </a:rPr>
              <a:t>set</a:t>
            </a:r>
            <a:r>
              <a:rPr lang="en-US" sz="900">
                <a:solidFill>
                  <a:schemeClr val="dk1"/>
                </a:solidFill>
                <a:highlight>
                  <a:srgbClr val="FBFBFB"/>
                </a:highlight>
                <a:latin typeface="Courier New"/>
                <a:ea typeface="Courier New"/>
                <a:cs typeface="Courier New"/>
                <a:sym typeface="Courier New"/>
              </a:rPr>
              <a:t> </a:t>
            </a:r>
            <a:r>
              <a:rPr lang="en-US" sz="900">
                <a:solidFill>
                  <a:srgbClr val="666600"/>
                </a:solidFill>
                <a:highlight>
                  <a:srgbClr val="FBFBFB"/>
                </a:highlight>
                <a:latin typeface="Courier New"/>
                <a:ea typeface="Courier New"/>
                <a:cs typeface="Courier New"/>
                <a:sym typeface="Courier New"/>
              </a:rPr>
              <a:t>(</a:t>
            </a:r>
            <a:r>
              <a:rPr lang="en-US" sz="900">
                <a:solidFill>
                  <a:srgbClr val="006666"/>
                </a:solidFill>
                <a:highlight>
                  <a:srgbClr val="FBFBFB"/>
                </a:highlight>
                <a:latin typeface="Courier New"/>
                <a:ea typeface="Courier New"/>
                <a:cs typeface="Courier New"/>
                <a:sym typeface="Courier New"/>
              </a:rPr>
              <a:t>0.00</a:t>
            </a:r>
            <a:r>
              <a:rPr lang="en-US" sz="900">
                <a:solidFill>
                  <a:schemeClr val="dk1"/>
                </a:solidFill>
                <a:highlight>
                  <a:srgbClr val="FBFBFB"/>
                </a:highlight>
                <a:latin typeface="Courier New"/>
                <a:ea typeface="Courier New"/>
                <a:cs typeface="Courier New"/>
                <a:sym typeface="Courier New"/>
              </a:rPr>
              <a:t> sec</a:t>
            </a:r>
            <a:r>
              <a:rPr lang="en-US" sz="900">
                <a:solidFill>
                  <a:srgbClr val="666600"/>
                </a:solidFill>
                <a:highlight>
                  <a:srgbClr val="FBFBFB"/>
                </a:highlight>
                <a:latin typeface="Courier New"/>
                <a:ea typeface="Courier New"/>
                <a:cs typeface="Courier New"/>
                <a:sym typeface="Courier New"/>
              </a:rPr>
              <a:t>)</a:t>
            </a:r>
            <a:endParaRPr sz="900">
              <a:solidFill>
                <a:srgbClr val="666600"/>
              </a:solidFill>
              <a:highlight>
                <a:srgbClr val="FBFBFB"/>
              </a:highlight>
              <a:latin typeface="Courier New"/>
              <a:ea typeface="Courier New"/>
              <a:cs typeface="Courier New"/>
              <a:sym typeface="Courier New"/>
            </a:endParaRPr>
          </a:p>
          <a:p>
            <a:pPr marL="0" lvl="0" indent="0" algn="l" rtl="0">
              <a:lnSpc>
                <a:spcPct val="115000"/>
              </a:lnSpc>
              <a:spcBef>
                <a:spcPts val="1100"/>
              </a:spcBef>
              <a:spcAft>
                <a:spcPts val="0"/>
              </a:spcAft>
              <a:buNone/>
            </a:pPr>
            <a:endParaRPr sz="2000">
              <a:solidFill>
                <a:srgbClr val="080808"/>
              </a:solidFill>
              <a:latin typeface="Times New Roman"/>
              <a:ea typeface="Times New Roman"/>
              <a:cs typeface="Times New Roman"/>
              <a:sym typeface="Times New Roman"/>
            </a:endParaRPr>
          </a:p>
        </p:txBody>
      </p:sp>
      <p:pic>
        <p:nvPicPr>
          <p:cNvPr id="580" name="Google Shape;580;gf9183d3956_0_59"/>
          <p:cNvPicPr preferRelativeResize="0"/>
          <p:nvPr/>
        </p:nvPicPr>
        <p:blipFill>
          <a:blip r:embed="rId3">
            <a:alphaModFix/>
          </a:blip>
          <a:stretch>
            <a:fillRect/>
          </a:stretch>
        </p:blipFill>
        <p:spPr>
          <a:xfrm>
            <a:off x="5496725" y="3213900"/>
            <a:ext cx="5881950" cy="2301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4"/>
          <p:cNvSpPr/>
          <p:nvPr/>
        </p:nvSpPr>
        <p:spPr>
          <a:xfrm>
            <a:off x="218661" y="1052553"/>
            <a:ext cx="11973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Then, we migrate our databases (including tables) to the MySQL Linux Server.</a:t>
            </a:r>
            <a:endParaRPr sz="2000" b="1">
              <a:solidFill>
                <a:schemeClr val="dk1"/>
              </a:solidFill>
              <a:latin typeface="Calibri"/>
              <a:ea typeface="Calibri"/>
              <a:cs typeface="Calibri"/>
              <a:sym typeface="Calibri"/>
            </a:endParaRPr>
          </a:p>
        </p:txBody>
      </p:sp>
      <p:grpSp>
        <p:nvGrpSpPr>
          <p:cNvPr id="587" name="Google Shape;587;p14"/>
          <p:cNvGrpSpPr/>
          <p:nvPr/>
        </p:nvGrpSpPr>
        <p:grpSpPr>
          <a:xfrm>
            <a:off x="218661" y="143425"/>
            <a:ext cx="6320926" cy="598806"/>
            <a:chOff x="218661" y="143425"/>
            <a:chExt cx="6320926" cy="598806"/>
          </a:xfrm>
        </p:grpSpPr>
        <p:cxnSp>
          <p:nvCxnSpPr>
            <p:cNvPr id="588" name="Google Shape;588;p14"/>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589" name="Google Shape;589;p14"/>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590" name="Google Shape;590;p14"/>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14"/>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2" name="Google Shape;592;p14"/>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3" name="Google Shape;593;p14"/>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4" name="Google Shape;594;p14"/>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 Migration</a:t>
              </a:r>
              <a:endParaRPr sz="2800" b="1">
                <a:solidFill>
                  <a:schemeClr val="dk1"/>
                </a:solidFill>
                <a:latin typeface="Arial"/>
                <a:ea typeface="Arial"/>
                <a:cs typeface="Arial"/>
                <a:sym typeface="Arial"/>
              </a:endParaRPr>
            </a:p>
          </p:txBody>
        </p:sp>
      </p:grpSp>
      <p:pic>
        <p:nvPicPr>
          <p:cNvPr id="595" name="Google Shape;595;p14"/>
          <p:cNvPicPr preferRelativeResize="0"/>
          <p:nvPr/>
        </p:nvPicPr>
        <p:blipFill rotWithShape="1">
          <a:blip r:embed="rId3">
            <a:alphaModFix/>
          </a:blip>
          <a:srcRect r="32244"/>
          <a:stretch/>
        </p:blipFill>
        <p:spPr>
          <a:xfrm>
            <a:off x="319400" y="1788450"/>
            <a:ext cx="5356474" cy="4206237"/>
          </a:xfrm>
          <a:prstGeom prst="rect">
            <a:avLst/>
          </a:prstGeom>
          <a:noFill/>
          <a:ln>
            <a:noFill/>
          </a:ln>
        </p:spPr>
      </p:pic>
      <p:pic>
        <p:nvPicPr>
          <p:cNvPr id="596" name="Google Shape;596;p14"/>
          <p:cNvPicPr preferRelativeResize="0"/>
          <p:nvPr/>
        </p:nvPicPr>
        <p:blipFill rotWithShape="1">
          <a:blip r:embed="rId4">
            <a:alphaModFix/>
          </a:blip>
          <a:srcRect r="31591"/>
          <a:stretch/>
        </p:blipFill>
        <p:spPr>
          <a:xfrm>
            <a:off x="6237795" y="1788438"/>
            <a:ext cx="5404282" cy="42062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5"/>
          <p:cNvSpPr/>
          <p:nvPr/>
        </p:nvSpPr>
        <p:spPr>
          <a:xfrm>
            <a:off x="218661" y="976353"/>
            <a:ext cx="119733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Now, we can access the data from the server with any computer, it frees the constraint that the data can only be obtained from the local server.</a:t>
            </a:r>
            <a:endParaRPr sz="2000" b="1">
              <a:solidFill>
                <a:schemeClr val="dk1"/>
              </a:solidFill>
              <a:latin typeface="Calibri"/>
              <a:ea typeface="Calibri"/>
              <a:cs typeface="Calibri"/>
              <a:sym typeface="Calibri"/>
            </a:endParaRPr>
          </a:p>
        </p:txBody>
      </p:sp>
      <p:grpSp>
        <p:nvGrpSpPr>
          <p:cNvPr id="603" name="Google Shape;603;p15"/>
          <p:cNvGrpSpPr/>
          <p:nvPr/>
        </p:nvGrpSpPr>
        <p:grpSpPr>
          <a:xfrm>
            <a:off x="218661" y="143425"/>
            <a:ext cx="6320926" cy="598806"/>
            <a:chOff x="218661" y="143425"/>
            <a:chExt cx="6320926" cy="598806"/>
          </a:xfrm>
        </p:grpSpPr>
        <p:cxnSp>
          <p:nvCxnSpPr>
            <p:cNvPr id="604" name="Google Shape;604;p15"/>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605" name="Google Shape;605;p15"/>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606" name="Google Shape;606;p15"/>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15"/>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15"/>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15"/>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15"/>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Retrieve Data From Server</a:t>
              </a:r>
              <a:endParaRPr sz="2800" b="1">
                <a:solidFill>
                  <a:schemeClr val="dk1"/>
                </a:solidFill>
                <a:latin typeface="Arial"/>
                <a:ea typeface="Arial"/>
                <a:cs typeface="Arial"/>
                <a:sym typeface="Arial"/>
              </a:endParaRPr>
            </a:p>
          </p:txBody>
        </p:sp>
      </p:grpSp>
      <p:pic>
        <p:nvPicPr>
          <p:cNvPr id="611" name="Google Shape;611;p15"/>
          <p:cNvPicPr preferRelativeResize="0"/>
          <p:nvPr/>
        </p:nvPicPr>
        <p:blipFill rotWithShape="1">
          <a:blip r:embed="rId3">
            <a:alphaModFix/>
          </a:blip>
          <a:srcRect r="842"/>
          <a:stretch/>
        </p:blipFill>
        <p:spPr>
          <a:xfrm>
            <a:off x="294850" y="2153750"/>
            <a:ext cx="5435899" cy="3657600"/>
          </a:xfrm>
          <a:prstGeom prst="rect">
            <a:avLst/>
          </a:prstGeom>
          <a:noFill/>
          <a:ln>
            <a:noFill/>
          </a:ln>
        </p:spPr>
      </p:pic>
      <p:pic>
        <p:nvPicPr>
          <p:cNvPr id="612" name="Google Shape;612;p15"/>
          <p:cNvPicPr preferRelativeResize="0"/>
          <p:nvPr/>
        </p:nvPicPr>
        <p:blipFill>
          <a:blip r:embed="rId4">
            <a:alphaModFix/>
          </a:blip>
          <a:stretch>
            <a:fillRect/>
          </a:stretch>
        </p:blipFill>
        <p:spPr>
          <a:xfrm>
            <a:off x="6112374" y="2153739"/>
            <a:ext cx="5680569" cy="3657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f8da673635_6_41"/>
          <p:cNvSpPr/>
          <p:nvPr/>
        </p:nvSpPr>
        <p:spPr>
          <a:xfrm>
            <a:off x="456477" y="-29028"/>
            <a:ext cx="1682605" cy="1624584"/>
          </a:xfrm>
          <a:custGeom>
            <a:avLst/>
            <a:gdLst/>
            <a:ahLst/>
            <a:cxnLst/>
            <a:rect l="l" t="t" r="r" b="b"/>
            <a:pathLst>
              <a:path w="1262743" h="1219200" extrusionOk="0">
                <a:moveTo>
                  <a:pt x="0" y="0"/>
                </a:moveTo>
                <a:lnTo>
                  <a:pt x="1262743" y="10886"/>
                </a:lnTo>
                <a:lnTo>
                  <a:pt x="957943" y="1219200"/>
                </a:lnTo>
                <a:lnTo>
                  <a:pt x="0" y="0"/>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18" name="Google Shape;618;gf8da673635_6_41"/>
          <p:cNvSpPr/>
          <p:nvPr/>
        </p:nvSpPr>
        <p:spPr>
          <a:xfrm>
            <a:off x="1298308" y="-29028"/>
            <a:ext cx="4003439" cy="3031589"/>
          </a:xfrm>
          <a:custGeom>
            <a:avLst/>
            <a:gdLst/>
            <a:ahLst/>
            <a:cxnLst/>
            <a:rect l="l" t="t" r="r" b="b"/>
            <a:pathLst>
              <a:path w="3004457" h="2275114" extrusionOk="0">
                <a:moveTo>
                  <a:pt x="598714" y="0"/>
                </a:moveTo>
                <a:lnTo>
                  <a:pt x="0" y="2275114"/>
                </a:lnTo>
                <a:lnTo>
                  <a:pt x="3004457" y="10885"/>
                </a:lnTo>
                <a:lnTo>
                  <a:pt x="598714" y="0"/>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19" name="Google Shape;619;gf8da673635_6_41"/>
          <p:cNvSpPr/>
          <p:nvPr/>
        </p:nvSpPr>
        <p:spPr>
          <a:xfrm rot="3373892">
            <a:off x="2662010" y="2625473"/>
            <a:ext cx="1824272" cy="1412074"/>
          </a:xfrm>
          <a:prstGeom prst="triangle">
            <a:avLst>
              <a:gd name="adj" fmla="val 51238"/>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0" name="Google Shape;620;gf8da673635_6_41"/>
          <p:cNvSpPr/>
          <p:nvPr/>
        </p:nvSpPr>
        <p:spPr>
          <a:xfrm>
            <a:off x="1298305" y="1728756"/>
            <a:ext cx="2880300" cy="1248000"/>
          </a:xfrm>
          <a:prstGeom prst="triangle">
            <a:avLst>
              <a:gd name="adj" fmla="val 58063"/>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1" name="Google Shape;621;gf8da673635_6_41"/>
          <p:cNvSpPr/>
          <p:nvPr/>
        </p:nvSpPr>
        <p:spPr>
          <a:xfrm>
            <a:off x="3487503" y="3621021"/>
            <a:ext cx="1388735" cy="1469919"/>
          </a:xfrm>
          <a:custGeom>
            <a:avLst/>
            <a:gdLst/>
            <a:ahLst/>
            <a:cxnLst/>
            <a:rect l="l" t="t" r="r" b="b"/>
            <a:pathLst>
              <a:path w="1042203" h="1103129" extrusionOk="0">
                <a:moveTo>
                  <a:pt x="0" y="645929"/>
                </a:moveTo>
                <a:lnTo>
                  <a:pt x="288223" y="0"/>
                </a:lnTo>
                <a:lnTo>
                  <a:pt x="1042203" y="1103129"/>
                </a:lnTo>
                <a:lnTo>
                  <a:pt x="0" y="645929"/>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2" name="Google Shape;622;gf8da673635_6_41"/>
          <p:cNvSpPr/>
          <p:nvPr/>
        </p:nvSpPr>
        <p:spPr>
          <a:xfrm>
            <a:off x="4877107" y="4803827"/>
            <a:ext cx="1605900" cy="288000"/>
          </a:xfrm>
          <a:prstGeom prst="triangle">
            <a:avLst>
              <a:gd name="adj" fmla="val 69027"/>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3" name="Google Shape;623;gf8da673635_6_41"/>
          <p:cNvSpPr/>
          <p:nvPr/>
        </p:nvSpPr>
        <p:spPr>
          <a:xfrm rot="1458562">
            <a:off x="5815234" y="5051657"/>
            <a:ext cx="1152155" cy="257395"/>
          </a:xfrm>
          <a:prstGeom prst="triangle">
            <a:avLst>
              <a:gd name="adj" fmla="val 50000"/>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4" name="Google Shape;624;gf8da673635_6_41"/>
          <p:cNvSpPr/>
          <p:nvPr/>
        </p:nvSpPr>
        <p:spPr>
          <a:xfrm>
            <a:off x="6437857" y="5059045"/>
            <a:ext cx="1413261" cy="792620"/>
          </a:xfrm>
          <a:custGeom>
            <a:avLst/>
            <a:gdLst/>
            <a:ahLst/>
            <a:cxnLst/>
            <a:rect l="l" t="t" r="r" b="b"/>
            <a:pathLst>
              <a:path w="1060609" h="594837" extrusionOk="0">
                <a:moveTo>
                  <a:pt x="0" y="2383"/>
                </a:moveTo>
                <a:lnTo>
                  <a:pt x="617697" y="0"/>
                </a:lnTo>
                <a:lnTo>
                  <a:pt x="1060609" y="594837"/>
                </a:lnTo>
                <a:lnTo>
                  <a:pt x="290988" y="346235"/>
                </a:lnTo>
                <a:lnTo>
                  <a:pt x="0" y="2383"/>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5" name="Google Shape;625;gf8da673635_6_41"/>
          <p:cNvSpPr/>
          <p:nvPr/>
        </p:nvSpPr>
        <p:spPr>
          <a:xfrm rot="-2645292">
            <a:off x="7622946" y="4715336"/>
            <a:ext cx="922532" cy="2374420"/>
          </a:xfrm>
          <a:custGeom>
            <a:avLst/>
            <a:gdLst/>
            <a:ahLst/>
            <a:cxnLst/>
            <a:rect l="l" t="t" r="r" b="b"/>
            <a:pathLst>
              <a:path w="692038" h="1781173" extrusionOk="0">
                <a:moveTo>
                  <a:pt x="0" y="1577725"/>
                </a:moveTo>
                <a:lnTo>
                  <a:pt x="339137" y="0"/>
                </a:lnTo>
                <a:lnTo>
                  <a:pt x="692038" y="1781173"/>
                </a:lnTo>
                <a:lnTo>
                  <a:pt x="0" y="1577725"/>
                </a:lnTo>
                <a:close/>
              </a:path>
            </a:pathLst>
          </a:cu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6" name="Google Shape;626;gf8da673635_6_41"/>
          <p:cNvSpPr/>
          <p:nvPr/>
        </p:nvSpPr>
        <p:spPr>
          <a:xfrm rot="-9018507">
            <a:off x="9512848" y="6234945"/>
            <a:ext cx="2408104" cy="1247307"/>
          </a:xfrm>
          <a:custGeom>
            <a:avLst/>
            <a:gdLst/>
            <a:ahLst/>
            <a:cxnLst/>
            <a:rect l="l" t="t" r="r" b="b"/>
            <a:pathLst>
              <a:path w="1807284" h="936105" extrusionOk="0">
                <a:moveTo>
                  <a:pt x="0" y="936105"/>
                </a:moveTo>
                <a:lnTo>
                  <a:pt x="1668152" y="0"/>
                </a:lnTo>
                <a:lnTo>
                  <a:pt x="1807284" y="494609"/>
                </a:lnTo>
                <a:lnTo>
                  <a:pt x="0" y="936105"/>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7" name="Google Shape;627;gf8da673635_6_41"/>
          <p:cNvSpPr/>
          <p:nvPr/>
        </p:nvSpPr>
        <p:spPr>
          <a:xfrm>
            <a:off x="8365980" y="6210831"/>
            <a:ext cx="2609100" cy="668400"/>
          </a:xfrm>
          <a:prstGeom prst="triangle">
            <a:avLst>
              <a:gd name="adj" fmla="val 48591"/>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8" name="Google Shape;628;gf8da673635_6_41"/>
          <p:cNvSpPr/>
          <p:nvPr/>
        </p:nvSpPr>
        <p:spPr>
          <a:xfrm rot="10800000">
            <a:off x="2755408" y="1441002"/>
            <a:ext cx="356023" cy="489271"/>
          </a:xfrm>
          <a:custGeom>
            <a:avLst/>
            <a:gdLst/>
            <a:ahLst/>
            <a:cxnLst/>
            <a:rect l="l" t="t" r="r" b="b"/>
            <a:pathLst>
              <a:path w="267184" h="367183" extrusionOk="0">
                <a:moveTo>
                  <a:pt x="0" y="367183"/>
                </a:moveTo>
                <a:lnTo>
                  <a:pt x="267184" y="0"/>
                </a:lnTo>
                <a:lnTo>
                  <a:pt x="267184" y="364802"/>
                </a:lnTo>
                <a:lnTo>
                  <a:pt x="0" y="367183"/>
                </a:lnTo>
                <a:close/>
              </a:path>
            </a:pathLst>
          </a:cu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9" name="Google Shape;629;gf8da673635_6_41"/>
          <p:cNvSpPr/>
          <p:nvPr/>
        </p:nvSpPr>
        <p:spPr>
          <a:xfrm>
            <a:off x="1682348" y="1176313"/>
            <a:ext cx="1422833" cy="284614"/>
          </a:xfrm>
          <a:custGeom>
            <a:avLst/>
            <a:gdLst/>
            <a:ahLst/>
            <a:cxnLst/>
            <a:rect l="l" t="t" r="r" b="b"/>
            <a:pathLst>
              <a:path w="1067792" h="213594" extrusionOk="0">
                <a:moveTo>
                  <a:pt x="0" y="213594"/>
                </a:moveTo>
                <a:lnTo>
                  <a:pt x="623584" y="0"/>
                </a:lnTo>
                <a:lnTo>
                  <a:pt x="1067792" y="200894"/>
                </a:lnTo>
                <a:lnTo>
                  <a:pt x="0" y="213594"/>
                </a:lnTo>
                <a:close/>
              </a:path>
            </a:pathLst>
          </a:custGeom>
          <a:solidFill>
            <a:srgbClr val="F2F2F2"/>
          </a:solidFill>
          <a:ln>
            <a:noFill/>
          </a:ln>
          <a:effectLst>
            <a:outerShdw blurRad="50800" dist="38100" dir="5400000" algn="t"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0" name="Google Shape;630;gf8da673635_6_41"/>
          <p:cNvSpPr/>
          <p:nvPr/>
        </p:nvSpPr>
        <p:spPr>
          <a:xfrm>
            <a:off x="1298305" y="-29028"/>
            <a:ext cx="1709198" cy="1489202"/>
          </a:xfrm>
          <a:custGeom>
            <a:avLst/>
            <a:gdLst/>
            <a:ahLst/>
            <a:cxnLst/>
            <a:rect l="l" t="t" r="r" b="b"/>
            <a:pathLst>
              <a:path w="1282700" h="1117600" extrusionOk="0">
                <a:moveTo>
                  <a:pt x="0" y="190500"/>
                </a:moveTo>
                <a:lnTo>
                  <a:pt x="1282700" y="0"/>
                </a:lnTo>
                <a:lnTo>
                  <a:pt x="1257300" y="787400"/>
                </a:lnTo>
                <a:lnTo>
                  <a:pt x="304800" y="1117600"/>
                </a:lnTo>
                <a:lnTo>
                  <a:pt x="0" y="190500"/>
                </a:ln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1" name="Google Shape;631;gf8da673635_6_41"/>
          <p:cNvSpPr/>
          <p:nvPr/>
        </p:nvSpPr>
        <p:spPr>
          <a:xfrm rot="9924283">
            <a:off x="434317" y="344429"/>
            <a:ext cx="536927" cy="301026"/>
          </a:xfrm>
          <a:prstGeom prst="triangle">
            <a:avLst>
              <a:gd name="adj" fmla="val 8145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2" name="Google Shape;632;gf8da673635_6_41"/>
          <p:cNvSpPr/>
          <p:nvPr/>
        </p:nvSpPr>
        <p:spPr>
          <a:xfrm rot="9596986">
            <a:off x="600567" y="700668"/>
            <a:ext cx="656275" cy="357985"/>
          </a:xfrm>
          <a:prstGeom prst="triangle">
            <a:avLst>
              <a:gd name="adj" fmla="val 18725"/>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3" name="Google Shape;633;gf8da673635_6_41"/>
          <p:cNvSpPr/>
          <p:nvPr/>
        </p:nvSpPr>
        <p:spPr>
          <a:xfrm>
            <a:off x="1751717" y="224084"/>
            <a:ext cx="984000" cy="984000"/>
          </a:xfrm>
          <a:prstGeom prst="ellipse">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4" name="Google Shape;634;gf8da673635_6_41"/>
          <p:cNvSpPr/>
          <p:nvPr/>
        </p:nvSpPr>
        <p:spPr>
          <a:xfrm rot="-207508">
            <a:off x="3030171" y="5079846"/>
            <a:ext cx="372979" cy="209180"/>
          </a:xfrm>
          <a:prstGeom prst="triangle">
            <a:avLst>
              <a:gd name="adj" fmla="val 43456"/>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5" name="Google Shape;635;gf8da673635_6_41"/>
          <p:cNvSpPr/>
          <p:nvPr/>
        </p:nvSpPr>
        <p:spPr>
          <a:xfrm rot="9172722">
            <a:off x="5493383" y="5351125"/>
            <a:ext cx="373128" cy="209039"/>
          </a:xfrm>
          <a:prstGeom prst="triangle">
            <a:avLst>
              <a:gd name="adj" fmla="val 6837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6" name="Google Shape;636;gf8da673635_6_41"/>
          <p:cNvSpPr/>
          <p:nvPr/>
        </p:nvSpPr>
        <p:spPr>
          <a:xfrm rot="7620679">
            <a:off x="4644581" y="3453249"/>
            <a:ext cx="656342" cy="335461"/>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7" name="Google Shape;637;gf8da673635_6_41"/>
          <p:cNvSpPr/>
          <p:nvPr/>
        </p:nvSpPr>
        <p:spPr>
          <a:xfrm rot="361928">
            <a:off x="8551430" y="5139836"/>
            <a:ext cx="739394" cy="377980"/>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8" name="Google Shape;638;gf8da673635_6_41"/>
          <p:cNvSpPr/>
          <p:nvPr/>
        </p:nvSpPr>
        <p:spPr>
          <a:xfrm rot="10044400">
            <a:off x="9970135" y="5762422"/>
            <a:ext cx="577903" cy="295362"/>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39" name="Google Shape;639;gf8da673635_6_41"/>
          <p:cNvSpPr txBox="1"/>
          <p:nvPr/>
        </p:nvSpPr>
        <p:spPr>
          <a:xfrm>
            <a:off x="4756201" y="962050"/>
            <a:ext cx="7568400" cy="1777800"/>
          </a:xfrm>
          <a:prstGeom prst="rect">
            <a:avLst/>
          </a:prstGeom>
          <a:noFill/>
          <a:ln>
            <a:noFill/>
          </a:ln>
        </p:spPr>
        <p:txBody>
          <a:bodyPr spcFirstLastPara="1" wrap="square" lIns="121900" tIns="60925" rIns="121900" bIns="60925" anchor="t" anchorCtr="0">
            <a:spAutoFit/>
          </a:bodyPr>
          <a:lstStyle/>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PART 2:</a:t>
            </a:r>
            <a:endParaRPr sz="4300" b="1">
              <a:solidFill>
                <a:schemeClr val="dk1"/>
              </a:solidFill>
              <a:latin typeface="Microsoft Yahei"/>
              <a:ea typeface="Microsoft Yahei"/>
              <a:cs typeface="Microsoft Yahei"/>
              <a:sym typeface="Microsoft Yahei"/>
            </a:endParaRPr>
          </a:p>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Data Visualization</a:t>
            </a:r>
            <a:endParaRPr sz="4300" b="1">
              <a:solidFill>
                <a:schemeClr val="dk1"/>
              </a:solidFill>
              <a:latin typeface="Microsoft Yahei"/>
              <a:ea typeface="Microsoft Yahei"/>
              <a:cs typeface="Microsoft Yahei"/>
              <a:sym typeface="Microsoft Yahe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cxnSp>
        <p:nvCxnSpPr>
          <p:cNvPr id="645" name="Google Shape;645;gf8da673635_2_75"/>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646" name="Google Shape;646;gf8da673635_2_75"/>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647" name="Google Shape;647;gf8da673635_2_75"/>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48" name="Google Shape;648;gf8da673635_2_75"/>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49" name="Google Shape;649;gf8da673635_2_75"/>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0" name="Google Shape;650;gf8da673635_2_75"/>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1" name="Google Shape;651;gf8da673635_2_75"/>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
        <p:nvSpPr>
          <p:cNvPr id="652" name="Google Shape;652;gf8da673635_2_75"/>
          <p:cNvSpPr txBox="1"/>
          <p:nvPr/>
        </p:nvSpPr>
        <p:spPr>
          <a:xfrm>
            <a:off x="6106254" y="218853"/>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rgbClr val="FF0000"/>
                </a:solidFill>
                <a:highlight>
                  <a:srgbClr val="FFFF00"/>
                </a:highlight>
                <a:latin typeface="Arial"/>
                <a:ea typeface="Arial"/>
                <a:cs typeface="Arial"/>
                <a:sym typeface="Arial"/>
              </a:rPr>
              <a:t>The number of visitors in each day</a:t>
            </a:r>
            <a:endParaRPr/>
          </a:p>
        </p:txBody>
      </p:sp>
      <p:pic>
        <p:nvPicPr>
          <p:cNvPr id="653" name="Google Shape;653;gf8da673635_2_75" descr="图形用户界面, 图表&#10;&#10;描述已自动生成"/>
          <p:cNvPicPr preferRelativeResize="0"/>
          <p:nvPr/>
        </p:nvPicPr>
        <p:blipFill rotWithShape="1">
          <a:blip r:embed="rId3">
            <a:alphaModFix/>
          </a:blip>
          <a:srcRect/>
          <a:stretch/>
        </p:blipFill>
        <p:spPr>
          <a:xfrm>
            <a:off x="0" y="820313"/>
            <a:ext cx="7316459" cy="6047018"/>
          </a:xfrm>
          <a:prstGeom prst="rect">
            <a:avLst/>
          </a:prstGeom>
          <a:noFill/>
          <a:ln>
            <a:noFill/>
          </a:ln>
        </p:spPr>
      </p:pic>
      <p:sp>
        <p:nvSpPr>
          <p:cNvPr id="654" name="Google Shape;654;gf8da673635_2_75"/>
          <p:cNvSpPr txBox="1"/>
          <p:nvPr/>
        </p:nvSpPr>
        <p:spPr>
          <a:xfrm>
            <a:off x="7548465" y="1382285"/>
            <a:ext cx="4643535"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We plot the total number of visitors </a:t>
            </a:r>
            <a:r>
              <a:rPr lang="en-US" sz="2000" b="1" i="0" u="none" strike="noStrike" cap="none">
                <a:solidFill>
                  <a:schemeClr val="dk1"/>
                </a:solidFill>
                <a:latin typeface="Arial"/>
                <a:ea typeface="Arial"/>
                <a:cs typeface="Arial"/>
                <a:sym typeface="Arial"/>
              </a:rPr>
              <a:t>per</a:t>
            </a: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day</a:t>
            </a:r>
            <a:r>
              <a:rPr lang="en-US" sz="2000" b="0" i="0" u="none" strike="noStrike" cap="none">
                <a:solidFill>
                  <a:schemeClr val="dk1"/>
                </a:solidFill>
                <a:latin typeface="Arial"/>
                <a:ea typeface="Arial"/>
                <a:cs typeface="Arial"/>
                <a:sym typeface="Arial"/>
              </a:rPr>
              <a:t> over the full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is an interesting </a:t>
            </a:r>
            <a:r>
              <a:rPr lang="en-US" sz="2000" b="1">
                <a:solidFill>
                  <a:schemeClr val="dk1"/>
                </a:solidFill>
                <a:latin typeface="Arial"/>
                <a:ea typeface="Arial"/>
                <a:cs typeface="Arial"/>
                <a:sym typeface="Arial"/>
              </a:rPr>
              <a:t>long-term step structure</a:t>
            </a:r>
            <a:r>
              <a:rPr lang="en-US" sz="2000">
                <a:solidFill>
                  <a:schemeClr val="dk1"/>
                </a:solidFill>
                <a:latin typeface="Arial"/>
                <a:ea typeface="Arial"/>
                <a:cs typeface="Arial"/>
                <a:sym typeface="Arial"/>
              </a:rPr>
              <a:t> in the overall time series. This might be </a:t>
            </a:r>
            <a:r>
              <a:rPr lang="en-US" sz="2000" b="1">
                <a:solidFill>
                  <a:schemeClr val="dk1"/>
                </a:solidFill>
                <a:latin typeface="Arial"/>
                <a:ea typeface="Arial"/>
                <a:cs typeface="Arial"/>
                <a:sym typeface="Arial"/>
              </a:rPr>
              <a:t>related to new restaurants being added </a:t>
            </a:r>
            <a:r>
              <a:rPr lang="en-US" sz="2000">
                <a:solidFill>
                  <a:schemeClr val="dk1"/>
                </a:solidFill>
                <a:latin typeface="Arial"/>
                <a:ea typeface="Arial"/>
                <a:cs typeface="Arial"/>
                <a:sym typeface="Arial"/>
              </a:rPr>
              <a:t>to the data base. </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In addition, we already see a </a:t>
            </a:r>
            <a:r>
              <a:rPr lang="en-US" sz="2000" b="1">
                <a:solidFill>
                  <a:schemeClr val="dk1"/>
                </a:solidFill>
                <a:latin typeface="Arial"/>
                <a:ea typeface="Arial"/>
                <a:cs typeface="Arial"/>
                <a:sym typeface="Arial"/>
              </a:rPr>
              <a:t>periodic pattern</a:t>
            </a:r>
            <a:r>
              <a:rPr lang="en-US" sz="2000">
                <a:solidFill>
                  <a:schemeClr val="dk1"/>
                </a:solidFill>
                <a:latin typeface="Arial"/>
                <a:ea typeface="Arial"/>
                <a:cs typeface="Arial"/>
                <a:sym typeface="Arial"/>
              </a:rPr>
              <a:t> that most likely </a:t>
            </a:r>
            <a:r>
              <a:rPr lang="en-US" sz="2000" b="1">
                <a:solidFill>
                  <a:schemeClr val="dk1"/>
                </a:solidFill>
                <a:latin typeface="Arial"/>
                <a:ea typeface="Arial"/>
                <a:cs typeface="Arial"/>
                <a:sym typeface="Arial"/>
              </a:rPr>
              <a:t>corresponds to a weekly cycle</a:t>
            </a:r>
            <a:r>
              <a:rPr lang="en-US" sz="2000">
                <a:solidFill>
                  <a:schemeClr val="dk1"/>
                </a:solidFill>
                <a:latin typeface="Arial"/>
                <a:ea typeface="Arial"/>
                <a:cs typeface="Arial"/>
                <a:sym typeface="Arial"/>
              </a:rPr>
              <a:t>.</a:t>
            </a:r>
            <a:endParaRPr/>
          </a:p>
        </p:txBody>
      </p:sp>
      <p:sp>
        <p:nvSpPr>
          <p:cNvPr id="655" name="Google Shape;655;gf8da673635_2_75"/>
          <p:cNvSpPr/>
          <p:nvPr/>
        </p:nvSpPr>
        <p:spPr>
          <a:xfrm rot="2783982">
            <a:off x="1192219" y="3093189"/>
            <a:ext cx="2140070" cy="6716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gf8da673635_2_91" descr="图表, 条形图&#10;&#10;描述已自动生成"/>
          <p:cNvPicPr preferRelativeResize="0"/>
          <p:nvPr/>
        </p:nvPicPr>
        <p:blipFill rotWithShape="1">
          <a:blip r:embed="rId3">
            <a:alphaModFix/>
          </a:blip>
          <a:srcRect/>
          <a:stretch/>
        </p:blipFill>
        <p:spPr>
          <a:xfrm>
            <a:off x="0" y="966008"/>
            <a:ext cx="6752014" cy="5299788"/>
          </a:xfrm>
          <a:prstGeom prst="rect">
            <a:avLst/>
          </a:prstGeom>
          <a:noFill/>
          <a:ln>
            <a:noFill/>
          </a:ln>
        </p:spPr>
      </p:pic>
      <p:cxnSp>
        <p:nvCxnSpPr>
          <p:cNvPr id="662" name="Google Shape;662;gf8da673635_2_91"/>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663" name="Google Shape;663;gf8da673635_2_91"/>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664" name="Google Shape;664;gf8da673635_2_91"/>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5" name="Google Shape;665;gf8da673635_2_91"/>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6" name="Google Shape;666;gf8da673635_2_91"/>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7" name="Google Shape;667;gf8da673635_2_91"/>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8" name="Google Shape;668;gf8da673635_2_91"/>
          <p:cNvSpPr txBox="1"/>
          <p:nvPr/>
        </p:nvSpPr>
        <p:spPr>
          <a:xfrm>
            <a:off x="6106254" y="218853"/>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number of visitors from Monday to Sunday</a:t>
            </a:r>
            <a:endParaRPr/>
          </a:p>
        </p:txBody>
      </p:sp>
      <p:sp>
        <p:nvSpPr>
          <p:cNvPr id="669" name="Google Shape;669;gf8da673635_2_91"/>
          <p:cNvSpPr txBox="1"/>
          <p:nvPr/>
        </p:nvSpPr>
        <p:spPr>
          <a:xfrm>
            <a:off x="6932645" y="920621"/>
            <a:ext cx="5259355"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total number of visitors </a:t>
            </a:r>
            <a:r>
              <a:rPr lang="en-US" sz="2000" b="1">
                <a:solidFill>
                  <a:schemeClr val="dk1"/>
                </a:solidFill>
                <a:latin typeface="Arial"/>
                <a:ea typeface="Arial"/>
                <a:cs typeface="Arial"/>
                <a:sym typeface="Arial"/>
              </a:rPr>
              <a:t>per</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weekday</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per weekend </a:t>
            </a:r>
            <a:r>
              <a:rPr lang="en-US" sz="2000">
                <a:solidFill>
                  <a:schemeClr val="dk1"/>
                </a:solidFill>
                <a:latin typeface="Arial"/>
                <a:ea typeface="Arial"/>
                <a:cs typeface="Arial"/>
                <a:sym typeface="Arial"/>
              </a:rPr>
              <a:t>over the full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Friday</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Saturday</a:t>
            </a:r>
            <a:r>
              <a:rPr lang="en-US" sz="2000">
                <a:solidFill>
                  <a:schemeClr val="dk1"/>
                </a:solidFill>
                <a:latin typeface="Arial"/>
                <a:ea typeface="Arial"/>
                <a:cs typeface="Arial"/>
                <a:sym typeface="Arial"/>
              </a:rPr>
              <a:t> appear to be the </a:t>
            </a:r>
            <a:r>
              <a:rPr lang="en-US" sz="2000" b="1">
                <a:solidFill>
                  <a:schemeClr val="dk1"/>
                </a:solidFill>
                <a:latin typeface="Arial"/>
                <a:ea typeface="Arial"/>
                <a:cs typeface="Arial"/>
                <a:sym typeface="Arial"/>
              </a:rPr>
              <a:t>most popular </a:t>
            </a:r>
            <a:r>
              <a:rPr lang="en-US" sz="2000">
                <a:solidFill>
                  <a:schemeClr val="dk1"/>
                </a:solidFill>
                <a:latin typeface="Arial"/>
                <a:ea typeface="Arial"/>
                <a:cs typeface="Arial"/>
                <a:sym typeface="Arial"/>
              </a:rPr>
              <a:t>days; which is to be expected. Sunday is not one of the popular days; which probably because the restaurant take a rest on Sunday.</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Monday</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Tuesday</a:t>
            </a:r>
            <a:r>
              <a:rPr lang="en-US" sz="2000">
                <a:solidFill>
                  <a:schemeClr val="dk1"/>
                </a:solidFill>
                <a:latin typeface="Arial"/>
                <a:ea typeface="Arial"/>
                <a:cs typeface="Arial"/>
                <a:sym typeface="Arial"/>
              </a:rPr>
              <a:t> have the </a:t>
            </a:r>
            <a:r>
              <a:rPr lang="en-US" sz="2000" b="1">
                <a:solidFill>
                  <a:schemeClr val="dk1"/>
                </a:solidFill>
                <a:latin typeface="Arial"/>
                <a:ea typeface="Arial"/>
                <a:cs typeface="Arial"/>
                <a:sym typeface="Arial"/>
              </a:rPr>
              <a:t>lowest</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numbers</a:t>
            </a:r>
            <a:r>
              <a:rPr lang="en-US" sz="2000">
                <a:solidFill>
                  <a:schemeClr val="dk1"/>
                </a:solidFill>
                <a:latin typeface="Arial"/>
                <a:ea typeface="Arial"/>
                <a:cs typeface="Arial"/>
                <a:sym typeface="Arial"/>
              </a:rPr>
              <a:t> of average visitors.</a:t>
            </a:r>
            <a:endParaRPr/>
          </a:p>
        </p:txBody>
      </p:sp>
      <p:sp>
        <p:nvSpPr>
          <p:cNvPr id="670" name="Google Shape;670;gf8da673635_2_91"/>
          <p:cNvSpPr/>
          <p:nvPr/>
        </p:nvSpPr>
        <p:spPr>
          <a:xfrm>
            <a:off x="4804999" y="4920640"/>
            <a:ext cx="1622236" cy="109106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1" name="Google Shape;671;gf8da673635_2_91"/>
          <p:cNvSpPr/>
          <p:nvPr/>
        </p:nvSpPr>
        <p:spPr>
          <a:xfrm>
            <a:off x="900862" y="4920641"/>
            <a:ext cx="1622236" cy="109106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2" name="Google Shape;672;gf8da673635_2_91"/>
          <p:cNvSpPr/>
          <p:nvPr/>
        </p:nvSpPr>
        <p:spPr>
          <a:xfrm>
            <a:off x="3243358" y="4800931"/>
            <a:ext cx="841381" cy="109106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3" name="Google Shape;673;gf8da673635_2_91"/>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gf8da673635_2_108"/>
          <p:cNvPicPr preferRelativeResize="0"/>
          <p:nvPr/>
        </p:nvPicPr>
        <p:blipFill rotWithShape="1">
          <a:blip r:embed="rId3">
            <a:alphaModFix/>
          </a:blip>
          <a:srcRect/>
          <a:stretch/>
        </p:blipFill>
        <p:spPr>
          <a:xfrm>
            <a:off x="0" y="936103"/>
            <a:ext cx="6752014" cy="5438921"/>
          </a:xfrm>
          <a:prstGeom prst="rect">
            <a:avLst/>
          </a:prstGeom>
          <a:noFill/>
          <a:ln>
            <a:noFill/>
          </a:ln>
        </p:spPr>
      </p:pic>
      <p:cxnSp>
        <p:nvCxnSpPr>
          <p:cNvPr id="680" name="Google Shape;680;gf8da673635_2_108"/>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681" name="Google Shape;681;gf8da673635_2_108"/>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682" name="Google Shape;682;gf8da673635_2_108"/>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gf8da673635_2_108"/>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gf8da673635_2_108"/>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gf8da673635_2_108"/>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gf8da673635_2_108"/>
          <p:cNvSpPr txBox="1"/>
          <p:nvPr/>
        </p:nvSpPr>
        <p:spPr>
          <a:xfrm>
            <a:off x="6106254" y="218853"/>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number of visitors on each month</a:t>
            </a:r>
            <a:endParaRPr/>
          </a:p>
        </p:txBody>
      </p:sp>
      <p:sp>
        <p:nvSpPr>
          <p:cNvPr id="687" name="Google Shape;687;gf8da673635_2_108"/>
          <p:cNvSpPr txBox="1"/>
          <p:nvPr/>
        </p:nvSpPr>
        <p:spPr>
          <a:xfrm>
            <a:off x="6932645" y="920621"/>
            <a:ext cx="5259355"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total number of visitors per </a:t>
            </a:r>
            <a:r>
              <a:rPr lang="en-US" sz="2000" b="1">
                <a:solidFill>
                  <a:schemeClr val="dk1"/>
                </a:solidFill>
                <a:latin typeface="Arial"/>
                <a:ea typeface="Arial"/>
                <a:cs typeface="Arial"/>
                <a:sym typeface="Arial"/>
              </a:rPr>
              <a:t>month</a:t>
            </a:r>
            <a:r>
              <a:rPr lang="en-US" sz="2000">
                <a:solidFill>
                  <a:schemeClr val="dk1"/>
                </a:solidFill>
                <a:latin typeface="Arial"/>
                <a:ea typeface="Arial"/>
                <a:cs typeface="Arial"/>
                <a:sym typeface="Arial"/>
              </a:rPr>
              <a:t> over the full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Also during the year there is a certain amount of variation.</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period of </a:t>
            </a:r>
            <a:r>
              <a:rPr lang="en-US" sz="2000" b="1">
                <a:solidFill>
                  <a:schemeClr val="dk1"/>
                </a:solidFill>
                <a:latin typeface="Arial"/>
                <a:ea typeface="Arial"/>
                <a:cs typeface="Arial"/>
                <a:sym typeface="Arial"/>
              </a:rPr>
              <a:t>January - March </a:t>
            </a:r>
            <a:r>
              <a:rPr lang="en-US" sz="2000">
                <a:solidFill>
                  <a:schemeClr val="dk1"/>
                </a:solidFill>
                <a:latin typeface="Arial"/>
                <a:ea typeface="Arial"/>
                <a:cs typeface="Arial"/>
                <a:sym typeface="Arial"/>
              </a:rPr>
              <a:t>is consistently </a:t>
            </a:r>
            <a:r>
              <a:rPr lang="en-US" sz="2000" b="1">
                <a:solidFill>
                  <a:schemeClr val="dk1"/>
                </a:solidFill>
                <a:latin typeface="Arial"/>
                <a:ea typeface="Arial"/>
                <a:cs typeface="Arial"/>
                <a:sym typeface="Arial"/>
              </a:rPr>
              <a:t>busy</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June</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July</a:t>
            </a:r>
            <a:r>
              <a:rPr lang="en-US" sz="2000">
                <a:solidFill>
                  <a:schemeClr val="dk1"/>
                </a:solidFill>
                <a:latin typeface="Arial"/>
                <a:ea typeface="Arial"/>
                <a:cs typeface="Arial"/>
                <a:sym typeface="Arial"/>
              </a:rPr>
              <a:t> are the </a:t>
            </a:r>
            <a:r>
              <a:rPr lang="en-US" sz="2000" b="1">
                <a:solidFill>
                  <a:schemeClr val="dk1"/>
                </a:solidFill>
                <a:latin typeface="Arial"/>
                <a:ea typeface="Arial"/>
                <a:cs typeface="Arial"/>
                <a:sym typeface="Arial"/>
              </a:rPr>
              <a:t>easiest</a:t>
            </a:r>
            <a:r>
              <a:rPr lang="en-US" sz="2000">
                <a:solidFill>
                  <a:schemeClr val="dk1"/>
                </a:solidFill>
                <a:latin typeface="Arial"/>
                <a:ea typeface="Arial"/>
                <a:cs typeface="Arial"/>
                <a:sym typeface="Arial"/>
              </a:rPr>
              <a:t> months.</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Personally, I think the popularity of the month is related to the holiday.</a:t>
            </a:r>
            <a:endParaRPr/>
          </a:p>
        </p:txBody>
      </p:sp>
      <p:sp>
        <p:nvSpPr>
          <p:cNvPr id="688" name="Google Shape;688;gf8da673635_2_108"/>
          <p:cNvSpPr/>
          <p:nvPr/>
        </p:nvSpPr>
        <p:spPr>
          <a:xfrm>
            <a:off x="5120783" y="5376366"/>
            <a:ext cx="1622236" cy="109106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gf8da673635_2_108"/>
          <p:cNvSpPr/>
          <p:nvPr/>
        </p:nvSpPr>
        <p:spPr>
          <a:xfrm>
            <a:off x="740727" y="5497355"/>
            <a:ext cx="1148379" cy="84908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gf8da673635_2_108"/>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gf8da673635_2_124" descr="图表, 直方图&#10;&#10;描述已自动生成"/>
          <p:cNvPicPr preferRelativeResize="0"/>
          <p:nvPr/>
        </p:nvPicPr>
        <p:blipFill rotWithShape="1">
          <a:blip r:embed="rId3">
            <a:alphaModFix/>
          </a:blip>
          <a:srcRect/>
          <a:stretch/>
        </p:blipFill>
        <p:spPr>
          <a:xfrm>
            <a:off x="-1" y="920621"/>
            <a:ext cx="6814079" cy="5937380"/>
          </a:xfrm>
          <a:prstGeom prst="rect">
            <a:avLst/>
          </a:prstGeom>
          <a:noFill/>
          <a:ln>
            <a:noFill/>
          </a:ln>
        </p:spPr>
      </p:pic>
      <p:cxnSp>
        <p:nvCxnSpPr>
          <p:cNvPr id="697" name="Google Shape;697;gf8da673635_2_124"/>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698" name="Google Shape;698;gf8da673635_2_124"/>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699" name="Google Shape;699;gf8da673635_2_124"/>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0" name="Google Shape;700;gf8da673635_2_124"/>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1" name="Google Shape;701;gf8da673635_2_124"/>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2" name="Google Shape;702;gf8da673635_2_124"/>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3" name="Google Shape;703;gf8da673635_2_124"/>
          <p:cNvSpPr txBox="1"/>
          <p:nvPr/>
        </p:nvSpPr>
        <p:spPr>
          <a:xfrm>
            <a:off x="6106254" y="218853"/>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 The number of reserved visitors on each day</a:t>
            </a:r>
            <a:endParaRPr/>
          </a:p>
        </p:txBody>
      </p:sp>
      <p:sp>
        <p:nvSpPr>
          <p:cNvPr id="704" name="Google Shape;704;gf8da673635_2_124"/>
          <p:cNvSpPr txBox="1"/>
          <p:nvPr/>
        </p:nvSpPr>
        <p:spPr>
          <a:xfrm>
            <a:off x="6932645" y="920621"/>
            <a:ext cx="5259355"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total number of reserved visitors per </a:t>
            </a:r>
            <a:r>
              <a:rPr lang="en-US" sz="2000" b="1">
                <a:solidFill>
                  <a:schemeClr val="dk1"/>
                </a:solidFill>
                <a:latin typeface="Arial"/>
                <a:ea typeface="Arial"/>
                <a:cs typeface="Arial"/>
                <a:sym typeface="Arial"/>
              </a:rPr>
              <a:t>day</a:t>
            </a:r>
            <a:r>
              <a:rPr lang="en-US" sz="2000">
                <a:solidFill>
                  <a:schemeClr val="dk1"/>
                </a:solidFill>
                <a:latin typeface="Arial"/>
                <a:ea typeface="Arial"/>
                <a:cs typeface="Arial"/>
                <a:sym typeface="Arial"/>
              </a:rPr>
              <a:t> over the full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were much </a:t>
            </a:r>
            <a:r>
              <a:rPr lang="en-US" sz="2000" b="1">
                <a:solidFill>
                  <a:schemeClr val="dk1"/>
                </a:solidFill>
                <a:latin typeface="Arial"/>
                <a:ea typeface="Arial"/>
                <a:cs typeface="Arial"/>
                <a:sym typeface="Arial"/>
              </a:rPr>
              <a:t>fewer</a:t>
            </a:r>
            <a:r>
              <a:rPr lang="en-US" sz="2000">
                <a:solidFill>
                  <a:schemeClr val="dk1"/>
                </a:solidFill>
                <a:latin typeface="Arial"/>
                <a:ea typeface="Arial"/>
                <a:cs typeface="Arial"/>
                <a:sym typeface="Arial"/>
              </a:rPr>
              <a:t> reservations made in </a:t>
            </a:r>
            <a:r>
              <a:rPr lang="en-US" sz="2000" b="1">
                <a:solidFill>
                  <a:schemeClr val="dk1"/>
                </a:solidFill>
                <a:latin typeface="Arial"/>
                <a:ea typeface="Arial"/>
                <a:cs typeface="Arial"/>
                <a:sym typeface="Arial"/>
              </a:rPr>
              <a:t>2016,  </a:t>
            </a:r>
            <a:r>
              <a:rPr lang="en-US" sz="2000">
                <a:solidFill>
                  <a:schemeClr val="dk1"/>
                </a:solidFill>
                <a:latin typeface="Arial"/>
                <a:ea typeface="Arial"/>
                <a:cs typeface="Arial"/>
                <a:sym typeface="Arial"/>
              </a:rPr>
              <a:t>even </a:t>
            </a:r>
            <a:r>
              <a:rPr lang="en-US" sz="2000" b="1">
                <a:solidFill>
                  <a:schemeClr val="dk1"/>
                </a:solidFill>
                <a:latin typeface="Arial"/>
                <a:ea typeface="Arial"/>
                <a:cs typeface="Arial"/>
                <a:sym typeface="Arial"/>
              </a:rPr>
              <a:t>none</a:t>
            </a:r>
            <a:r>
              <a:rPr lang="en-US" sz="2000">
                <a:solidFill>
                  <a:schemeClr val="dk1"/>
                </a:solidFill>
                <a:latin typeface="Arial"/>
                <a:ea typeface="Arial"/>
                <a:cs typeface="Arial"/>
                <a:sym typeface="Arial"/>
              </a:rPr>
              <a:t> for a long stretch of time (Personally, I think it's data loss).</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In </a:t>
            </a:r>
            <a:r>
              <a:rPr lang="en-US" sz="2000" b="1">
                <a:solidFill>
                  <a:schemeClr val="dk1"/>
                </a:solidFill>
                <a:latin typeface="Arial"/>
                <a:ea typeface="Arial"/>
                <a:cs typeface="Arial"/>
                <a:sym typeface="Arial"/>
              </a:rPr>
              <a:t>2017</a:t>
            </a:r>
            <a:r>
              <a:rPr lang="en-US" sz="2000">
                <a:solidFill>
                  <a:schemeClr val="dk1"/>
                </a:solidFill>
                <a:latin typeface="Arial"/>
                <a:ea typeface="Arial"/>
                <a:cs typeface="Arial"/>
                <a:sym typeface="Arial"/>
              </a:rPr>
              <a:t> the visitor numbers </a:t>
            </a:r>
            <a:r>
              <a:rPr lang="en-US" sz="2000" b="1">
                <a:solidFill>
                  <a:schemeClr val="dk1"/>
                </a:solidFill>
                <a:latin typeface="Arial"/>
                <a:ea typeface="Arial"/>
                <a:cs typeface="Arial"/>
                <a:sym typeface="Arial"/>
              </a:rPr>
              <a:t>stayed strong</a:t>
            </a:r>
            <a:r>
              <a:rPr lang="en-US" sz="2000">
                <a:solidFill>
                  <a:schemeClr val="dk1"/>
                </a:solidFill>
                <a:latin typeface="Arial"/>
                <a:ea typeface="Arial"/>
                <a:cs typeface="Arial"/>
                <a:sym typeface="Arial"/>
              </a:rPr>
              <a:t>.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great decline </a:t>
            </a:r>
            <a:r>
              <a:rPr lang="en-US" sz="2000">
                <a:solidFill>
                  <a:schemeClr val="dk1"/>
                </a:solidFill>
                <a:latin typeface="Arial"/>
                <a:ea typeface="Arial"/>
                <a:cs typeface="Arial"/>
                <a:sym typeface="Arial"/>
              </a:rPr>
              <a:t>we see </a:t>
            </a:r>
            <a:r>
              <a:rPr lang="en-US" sz="2000" b="1">
                <a:solidFill>
                  <a:schemeClr val="dk1"/>
                </a:solidFill>
                <a:latin typeface="Arial"/>
                <a:ea typeface="Arial"/>
                <a:cs typeface="Arial"/>
                <a:sym typeface="Arial"/>
              </a:rPr>
              <a:t>after the first quarter</a:t>
            </a:r>
            <a:r>
              <a:rPr lang="en-US" sz="2000">
                <a:solidFill>
                  <a:schemeClr val="dk1"/>
                </a:solidFill>
                <a:latin typeface="Arial"/>
                <a:ea typeface="Arial"/>
                <a:cs typeface="Arial"/>
                <a:sym typeface="Arial"/>
              </a:rPr>
              <a:t> is most likely related to these reservations being </a:t>
            </a:r>
            <a:r>
              <a:rPr lang="en-US" sz="2000" b="1">
                <a:solidFill>
                  <a:schemeClr val="dk1"/>
                </a:solidFill>
                <a:latin typeface="Arial"/>
                <a:ea typeface="Arial"/>
                <a:cs typeface="Arial"/>
                <a:sym typeface="Arial"/>
              </a:rPr>
              <a:t>at the end of the time frame</a:t>
            </a:r>
            <a:r>
              <a:rPr lang="en-US" sz="2000">
                <a:solidFill>
                  <a:schemeClr val="dk1"/>
                </a:solidFill>
                <a:latin typeface="Arial"/>
                <a:ea typeface="Arial"/>
                <a:cs typeface="Arial"/>
                <a:sym typeface="Arial"/>
              </a:rPr>
              <a:t>, which means that </a:t>
            </a:r>
            <a:r>
              <a:rPr lang="en-US" sz="2000" b="1">
                <a:solidFill>
                  <a:schemeClr val="dk1"/>
                </a:solidFill>
                <a:latin typeface="Arial"/>
                <a:ea typeface="Arial"/>
                <a:cs typeface="Arial"/>
                <a:sym typeface="Arial"/>
              </a:rPr>
              <a:t>long-term reservations would not be part of this data set</a:t>
            </a:r>
            <a:r>
              <a:rPr lang="en-US" sz="2000">
                <a:solidFill>
                  <a:schemeClr val="dk1"/>
                </a:solidFill>
                <a:latin typeface="Arial"/>
                <a:ea typeface="Arial"/>
                <a:cs typeface="Arial"/>
                <a:sym typeface="Arial"/>
              </a:rPr>
              <a:t>.</a:t>
            </a:r>
            <a:endParaRPr/>
          </a:p>
        </p:txBody>
      </p:sp>
      <p:sp>
        <p:nvSpPr>
          <p:cNvPr id="705" name="Google Shape;705;gf8da673635_2_124"/>
          <p:cNvSpPr/>
          <p:nvPr/>
        </p:nvSpPr>
        <p:spPr>
          <a:xfrm>
            <a:off x="2956984" y="5731811"/>
            <a:ext cx="1148379" cy="849081"/>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gf8da673635_2_124"/>
          <p:cNvSpPr/>
          <p:nvPr/>
        </p:nvSpPr>
        <p:spPr>
          <a:xfrm rot="6129701">
            <a:off x="5497712" y="3330154"/>
            <a:ext cx="2140070" cy="6716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7" name="Google Shape;707;gf8da673635_2_124"/>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gf8da673635_2_140"/>
          <p:cNvPicPr preferRelativeResize="0"/>
          <p:nvPr/>
        </p:nvPicPr>
        <p:blipFill rotWithShape="1">
          <a:blip r:embed="rId3">
            <a:alphaModFix/>
          </a:blip>
          <a:srcRect/>
          <a:stretch/>
        </p:blipFill>
        <p:spPr>
          <a:xfrm>
            <a:off x="-1" y="787750"/>
            <a:ext cx="6814079" cy="6070249"/>
          </a:xfrm>
          <a:prstGeom prst="rect">
            <a:avLst/>
          </a:prstGeom>
          <a:noFill/>
          <a:ln>
            <a:noFill/>
          </a:ln>
        </p:spPr>
      </p:pic>
      <p:cxnSp>
        <p:nvCxnSpPr>
          <p:cNvPr id="714" name="Google Shape;714;gf8da673635_2_140"/>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715" name="Google Shape;715;gf8da673635_2_140"/>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716" name="Google Shape;716;gf8da673635_2_140"/>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gf8da673635_2_140"/>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8" name="Google Shape;718;gf8da673635_2_140"/>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9" name="Google Shape;719;gf8da673635_2_140"/>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0" name="Google Shape;720;gf8da673635_2_140"/>
          <p:cNvSpPr txBox="1"/>
          <p:nvPr/>
        </p:nvSpPr>
        <p:spPr>
          <a:xfrm>
            <a:off x="6753416" y="218853"/>
            <a:ext cx="5438584"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number of reserved visitors to visit restaurants on each hour</a:t>
            </a:r>
            <a:endParaRPr/>
          </a:p>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and</a:t>
            </a:r>
            <a:endParaRPr/>
          </a:p>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number of reserved visitors to reserve on each hour</a:t>
            </a:r>
            <a:endParaRPr/>
          </a:p>
        </p:txBody>
      </p:sp>
      <p:sp>
        <p:nvSpPr>
          <p:cNvPr id="721" name="Google Shape;721;gf8da673635_2_140"/>
          <p:cNvSpPr txBox="1"/>
          <p:nvPr/>
        </p:nvSpPr>
        <p:spPr>
          <a:xfrm>
            <a:off x="6788874" y="2237942"/>
            <a:ext cx="5367668"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total number of reserved visitors to do the reservations and visit the restaurants the per </a:t>
            </a:r>
            <a:r>
              <a:rPr lang="en-US" sz="2000" b="1">
                <a:solidFill>
                  <a:schemeClr val="dk1"/>
                </a:solidFill>
                <a:latin typeface="Arial"/>
                <a:ea typeface="Arial"/>
                <a:cs typeface="Arial"/>
                <a:sym typeface="Arial"/>
              </a:rPr>
              <a:t>hour</a:t>
            </a:r>
            <a:r>
              <a:rPr lang="en-US" sz="2000">
                <a:solidFill>
                  <a:schemeClr val="dk1"/>
                </a:solidFill>
                <a:latin typeface="Arial"/>
                <a:ea typeface="Arial"/>
                <a:cs typeface="Arial"/>
                <a:sym typeface="Arial"/>
              </a:rPr>
              <a:t> over the full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Reservations</a:t>
            </a:r>
            <a:r>
              <a:rPr lang="en-US" sz="2000">
                <a:solidFill>
                  <a:schemeClr val="dk1"/>
                </a:solidFill>
                <a:latin typeface="Arial"/>
                <a:ea typeface="Arial"/>
                <a:cs typeface="Arial"/>
                <a:sym typeface="Arial"/>
              </a:rPr>
              <a:t> are made typically for the </a:t>
            </a:r>
            <a:r>
              <a:rPr lang="en-US" sz="2000" b="1">
                <a:solidFill>
                  <a:schemeClr val="dk1"/>
                </a:solidFill>
                <a:latin typeface="Arial"/>
                <a:ea typeface="Arial"/>
                <a:cs typeface="Arial"/>
                <a:sym typeface="Arial"/>
              </a:rPr>
              <a:t>dinner hours in the evening</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mealtime</a:t>
            </a:r>
            <a:r>
              <a:rPr lang="en-US" sz="2000">
                <a:solidFill>
                  <a:schemeClr val="dk1"/>
                </a:solidFill>
                <a:latin typeface="Arial"/>
                <a:ea typeface="Arial"/>
                <a:cs typeface="Arial"/>
                <a:sym typeface="Arial"/>
              </a:rPr>
              <a:t> is about the </a:t>
            </a:r>
            <a:r>
              <a:rPr lang="en-US" sz="2000" b="1">
                <a:solidFill>
                  <a:schemeClr val="dk1"/>
                </a:solidFill>
                <a:latin typeface="Arial"/>
                <a:ea typeface="Arial"/>
                <a:cs typeface="Arial"/>
                <a:sym typeface="Arial"/>
              </a:rPr>
              <a:t>same</a:t>
            </a:r>
            <a:r>
              <a:rPr lang="en-US" sz="2000">
                <a:solidFill>
                  <a:schemeClr val="dk1"/>
                </a:solidFill>
                <a:latin typeface="Arial"/>
                <a:ea typeface="Arial"/>
                <a:cs typeface="Arial"/>
                <a:sym typeface="Arial"/>
              </a:rPr>
              <a:t> as the </a:t>
            </a:r>
            <a:r>
              <a:rPr lang="en-US" sz="2000" b="1">
                <a:solidFill>
                  <a:schemeClr val="dk1"/>
                </a:solidFill>
                <a:latin typeface="Arial"/>
                <a:ea typeface="Arial"/>
                <a:cs typeface="Arial"/>
                <a:sym typeface="Arial"/>
              </a:rPr>
              <a:t>reserved time</a:t>
            </a:r>
            <a:r>
              <a:rPr lang="en-US" sz="2000">
                <a:solidFill>
                  <a:schemeClr val="dk1"/>
                </a:solidFill>
                <a:latin typeface="Arial"/>
                <a:ea typeface="Arial"/>
                <a:cs typeface="Arial"/>
                <a:sym typeface="Arial"/>
              </a:rPr>
              <a:t>, which means that visitors usually </a:t>
            </a:r>
            <a:r>
              <a:rPr lang="en-US" sz="2000" b="1">
                <a:solidFill>
                  <a:schemeClr val="dk1"/>
                </a:solidFill>
                <a:latin typeface="Arial"/>
                <a:ea typeface="Arial"/>
                <a:cs typeface="Arial"/>
                <a:sym typeface="Arial"/>
              </a:rPr>
              <a:t>make their next meal reservation at the mealtime</a:t>
            </a:r>
            <a:endParaRPr/>
          </a:p>
        </p:txBody>
      </p:sp>
      <p:sp>
        <p:nvSpPr>
          <p:cNvPr id="722" name="Google Shape;722;gf8da673635_2_140"/>
          <p:cNvSpPr/>
          <p:nvPr/>
        </p:nvSpPr>
        <p:spPr>
          <a:xfrm>
            <a:off x="2956984" y="6359902"/>
            <a:ext cx="3857094" cy="307238"/>
          </a:xfrm>
          <a:prstGeom prst="ellipse">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23" name="Google Shape;723;gf8da673635_2_140"/>
          <p:cNvSpPr/>
          <p:nvPr/>
        </p:nvSpPr>
        <p:spPr>
          <a:xfrm>
            <a:off x="3517641" y="3272715"/>
            <a:ext cx="3374192" cy="424540"/>
          </a:xfrm>
          <a:prstGeom prst="ellipse">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gf8da673635_2_140"/>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gf8da673635_2_156"/>
          <p:cNvPicPr preferRelativeResize="0"/>
          <p:nvPr/>
        </p:nvPicPr>
        <p:blipFill rotWithShape="1">
          <a:blip r:embed="rId3">
            <a:alphaModFix/>
          </a:blip>
          <a:srcRect/>
          <a:stretch/>
        </p:blipFill>
        <p:spPr>
          <a:xfrm>
            <a:off x="-1" y="774773"/>
            <a:ext cx="6814079" cy="6083227"/>
          </a:xfrm>
          <a:prstGeom prst="rect">
            <a:avLst/>
          </a:prstGeom>
          <a:noFill/>
          <a:ln>
            <a:noFill/>
          </a:ln>
        </p:spPr>
      </p:pic>
      <p:cxnSp>
        <p:nvCxnSpPr>
          <p:cNvPr id="731" name="Google Shape;731;gf8da673635_2_156"/>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732" name="Google Shape;732;gf8da673635_2_156"/>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733" name="Google Shape;733;gf8da673635_2_156"/>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4" name="Google Shape;734;gf8da673635_2_156"/>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5" name="Google Shape;735;gf8da673635_2_156"/>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6" name="Google Shape;736;gf8da673635_2_156"/>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7" name="Google Shape;737;gf8da673635_2_156"/>
          <p:cNvSpPr txBox="1"/>
          <p:nvPr/>
        </p:nvSpPr>
        <p:spPr>
          <a:xfrm>
            <a:off x="6115050" y="-13761"/>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difference(interval) between reserve time and actual visit time</a:t>
            </a:r>
            <a:endParaRPr/>
          </a:p>
        </p:txBody>
      </p:sp>
      <p:sp>
        <p:nvSpPr>
          <p:cNvPr id="738" name="Google Shape;738;gf8da673635_2_156"/>
          <p:cNvSpPr txBox="1"/>
          <p:nvPr/>
        </p:nvSpPr>
        <p:spPr>
          <a:xfrm>
            <a:off x="6814078" y="674265"/>
            <a:ext cx="5367668" cy="62478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a:t>
            </a:r>
            <a:r>
              <a:rPr lang="en-US" sz="2000" b="1">
                <a:solidFill>
                  <a:schemeClr val="dk1"/>
                </a:solidFill>
                <a:latin typeface="Arial"/>
                <a:ea typeface="Arial"/>
                <a:cs typeface="Arial"/>
                <a:sym typeface="Arial"/>
              </a:rPr>
              <a:t>difference</a:t>
            </a:r>
            <a:r>
              <a:rPr lang="en-US" sz="2000">
                <a:solidFill>
                  <a:schemeClr val="dk1"/>
                </a:solidFill>
                <a:latin typeface="Arial"/>
                <a:ea typeface="Arial"/>
                <a:cs typeface="Arial"/>
                <a:sym typeface="Arial"/>
              </a:rPr>
              <a:t>(interval) between </a:t>
            </a:r>
            <a:r>
              <a:rPr lang="en-US" sz="2000" b="1">
                <a:solidFill>
                  <a:schemeClr val="dk1"/>
                </a:solidFill>
                <a:latin typeface="Arial"/>
                <a:ea typeface="Arial"/>
                <a:cs typeface="Arial"/>
                <a:sym typeface="Arial"/>
              </a:rPr>
              <a:t>reserve time </a:t>
            </a:r>
            <a:r>
              <a:rPr lang="en-US" sz="2000">
                <a:solidFill>
                  <a:schemeClr val="dk1"/>
                </a:solidFill>
                <a:latin typeface="Arial"/>
                <a:ea typeface="Arial"/>
                <a:cs typeface="Arial"/>
                <a:sym typeface="Arial"/>
              </a:rPr>
              <a:t>and</a:t>
            </a:r>
            <a:r>
              <a:rPr lang="en-US" sz="2000" b="1">
                <a:solidFill>
                  <a:schemeClr val="dk1"/>
                </a:solidFill>
                <a:latin typeface="Arial"/>
                <a:ea typeface="Arial"/>
                <a:cs typeface="Arial"/>
                <a:sym typeface="Arial"/>
              </a:rPr>
              <a:t> actual visit time </a:t>
            </a:r>
            <a:r>
              <a:rPr lang="en-US" sz="2000">
                <a:solidFill>
                  <a:schemeClr val="dk1"/>
                </a:solidFill>
                <a:latin typeface="Arial"/>
                <a:ea typeface="Arial"/>
                <a:cs typeface="Arial"/>
                <a:sym typeface="Arial"/>
              </a:rPr>
              <a:t>within 15 days and over 15 days throughout the whole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time, here shown in hours, between making a reservation and visiting the restaurant follow a </a:t>
            </a:r>
            <a:r>
              <a:rPr lang="en-US" sz="2000" b="1">
                <a:solidFill>
                  <a:schemeClr val="dk1"/>
                </a:solidFill>
                <a:latin typeface="Arial"/>
                <a:ea typeface="Arial"/>
                <a:cs typeface="Arial"/>
                <a:sym typeface="Arial"/>
              </a:rPr>
              <a:t>nice 24-hour pattern</a:t>
            </a:r>
            <a:r>
              <a:rPr lang="en-US" sz="2000">
                <a:solidFill>
                  <a:schemeClr val="dk1"/>
                </a:solidFill>
                <a:latin typeface="Arial"/>
                <a:ea typeface="Arial"/>
                <a:cs typeface="Arial"/>
                <a:sym typeface="Arial"/>
              </a:rPr>
              <a:t>. The most popular strategy is to </a:t>
            </a:r>
            <a:r>
              <a:rPr lang="en-US" sz="2000" b="1">
                <a:solidFill>
                  <a:schemeClr val="dk1"/>
                </a:solidFill>
                <a:latin typeface="Arial"/>
                <a:ea typeface="Arial"/>
                <a:cs typeface="Arial"/>
                <a:sym typeface="Arial"/>
              </a:rPr>
              <a:t>reserve a couple of hours before the visit</a:t>
            </a:r>
            <a:r>
              <a:rPr lang="en-US" sz="2000">
                <a:solidFill>
                  <a:schemeClr val="dk1"/>
                </a:solidFill>
                <a:latin typeface="Arial"/>
                <a:ea typeface="Arial"/>
                <a:cs typeface="Arial"/>
                <a:sym typeface="Arial"/>
              </a:rPr>
              <a:t>, but if the reservation is made more in advance, then it seems to be common to </a:t>
            </a:r>
            <a:r>
              <a:rPr lang="en-US" sz="2000" b="1">
                <a:solidFill>
                  <a:schemeClr val="dk1"/>
                </a:solidFill>
                <a:latin typeface="Arial"/>
                <a:ea typeface="Arial"/>
                <a:cs typeface="Arial"/>
                <a:sym typeface="Arial"/>
              </a:rPr>
              <a:t>book a table in the evening for one of the next evenings</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are still </a:t>
            </a:r>
            <a:r>
              <a:rPr lang="en-US" sz="2000" b="1">
                <a:solidFill>
                  <a:schemeClr val="dk1"/>
                </a:solidFill>
                <a:latin typeface="Arial"/>
                <a:ea typeface="Arial"/>
                <a:cs typeface="Arial"/>
                <a:sym typeface="Arial"/>
              </a:rPr>
              <a:t>many</a:t>
            </a:r>
            <a:r>
              <a:rPr lang="en-US" sz="2000">
                <a:solidFill>
                  <a:schemeClr val="dk1"/>
                </a:solidFill>
                <a:latin typeface="Arial"/>
                <a:ea typeface="Arial"/>
                <a:cs typeface="Arial"/>
                <a:sym typeface="Arial"/>
              </a:rPr>
              <a:t> reservations for </a:t>
            </a:r>
            <a:r>
              <a:rPr lang="en-US" sz="2000" b="1">
                <a:solidFill>
                  <a:schemeClr val="dk1"/>
                </a:solidFill>
                <a:latin typeface="Arial"/>
                <a:ea typeface="Arial"/>
                <a:cs typeface="Arial"/>
                <a:sym typeface="Arial"/>
              </a:rPr>
              <a:t>more than 15 days</a:t>
            </a:r>
            <a:r>
              <a:rPr lang="en-US" sz="2000">
                <a:solidFill>
                  <a:schemeClr val="dk1"/>
                </a:solidFill>
                <a:latin typeface="Arial"/>
                <a:ea typeface="Arial"/>
                <a:cs typeface="Arial"/>
                <a:sym typeface="Arial"/>
              </a:rPr>
              <a:t>, but very </a:t>
            </a:r>
            <a:r>
              <a:rPr lang="en-US" sz="2000" b="1">
                <a:solidFill>
                  <a:schemeClr val="dk1"/>
                </a:solidFill>
                <a:latin typeface="Arial"/>
                <a:ea typeface="Arial"/>
                <a:cs typeface="Arial"/>
                <a:sym typeface="Arial"/>
              </a:rPr>
              <a:t>few</a:t>
            </a:r>
            <a:r>
              <a:rPr lang="en-US" sz="2000">
                <a:solidFill>
                  <a:schemeClr val="dk1"/>
                </a:solidFill>
                <a:latin typeface="Arial"/>
                <a:ea typeface="Arial"/>
                <a:cs typeface="Arial"/>
                <a:sym typeface="Arial"/>
              </a:rPr>
              <a:t> for </a:t>
            </a:r>
            <a:r>
              <a:rPr lang="en-US" sz="2000" b="1">
                <a:solidFill>
                  <a:schemeClr val="dk1"/>
                </a:solidFill>
                <a:latin typeface="Arial"/>
                <a:ea typeface="Arial"/>
                <a:cs typeface="Arial"/>
                <a:sym typeface="Arial"/>
              </a:rPr>
              <a:t>more than two months</a:t>
            </a:r>
            <a:r>
              <a:rPr lang="en-US" sz="2000">
                <a:solidFill>
                  <a:schemeClr val="dk1"/>
                </a:solidFill>
                <a:latin typeface="Arial"/>
                <a:ea typeface="Arial"/>
                <a:cs typeface="Arial"/>
                <a:sym typeface="Arial"/>
              </a:rPr>
              <a:t>.</a:t>
            </a:r>
            <a:endParaRPr/>
          </a:p>
        </p:txBody>
      </p:sp>
      <p:sp>
        <p:nvSpPr>
          <p:cNvPr id="739" name="Google Shape;739;gf8da673635_2_156"/>
          <p:cNvSpPr/>
          <p:nvPr/>
        </p:nvSpPr>
        <p:spPr>
          <a:xfrm>
            <a:off x="4007955" y="3503646"/>
            <a:ext cx="561863" cy="37789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40" name="Google Shape;740;gf8da673635_2_156"/>
          <p:cNvSpPr/>
          <p:nvPr/>
        </p:nvSpPr>
        <p:spPr>
          <a:xfrm>
            <a:off x="3987112" y="6543628"/>
            <a:ext cx="561863" cy="37789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gf8da673635_2_156"/>
          <p:cNvSpPr/>
          <p:nvPr/>
        </p:nvSpPr>
        <p:spPr>
          <a:xfrm>
            <a:off x="26473" y="4187891"/>
            <a:ext cx="561863" cy="37789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gf8da673635_2_156"/>
          <p:cNvSpPr/>
          <p:nvPr/>
        </p:nvSpPr>
        <p:spPr>
          <a:xfrm>
            <a:off x="26473" y="807956"/>
            <a:ext cx="561863" cy="37789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gf8da673635_2_156"/>
          <p:cNvSpPr/>
          <p:nvPr/>
        </p:nvSpPr>
        <p:spPr>
          <a:xfrm rot="9222585">
            <a:off x="1141235" y="2262007"/>
            <a:ext cx="987302" cy="309846"/>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4" name="Google Shape;744;gf8da673635_2_156"/>
          <p:cNvSpPr/>
          <p:nvPr/>
        </p:nvSpPr>
        <p:spPr>
          <a:xfrm rot="9222585">
            <a:off x="1631405" y="2450177"/>
            <a:ext cx="987302" cy="309846"/>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5" name="Google Shape;745;gf8da673635_2_156"/>
          <p:cNvSpPr/>
          <p:nvPr/>
        </p:nvSpPr>
        <p:spPr>
          <a:xfrm rot="9222585">
            <a:off x="2045063" y="2665402"/>
            <a:ext cx="987302" cy="309846"/>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6" name="Google Shape;746;gf8da673635_2_156"/>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
          <p:cNvSpPr/>
          <p:nvPr/>
        </p:nvSpPr>
        <p:spPr>
          <a:xfrm>
            <a:off x="247500" y="948300"/>
            <a:ext cx="11697000" cy="5886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i="0" u="none" strike="noStrike" cap="none">
                <a:solidFill>
                  <a:schemeClr val="dk1"/>
                </a:solidFill>
                <a:latin typeface="Arial"/>
                <a:ea typeface="Arial"/>
                <a:cs typeface="Arial"/>
                <a:sym typeface="Arial"/>
              </a:rPr>
              <a:t>The Real-World Problem:</a:t>
            </a:r>
            <a:endParaRPr/>
          </a:p>
          <a:p>
            <a:pPr marL="0" marR="0" lvl="0" indent="0" algn="just" rtl="0">
              <a:lnSpc>
                <a:spcPct val="150000"/>
              </a:lnSpc>
              <a:spcBef>
                <a:spcPts val="0"/>
              </a:spcBef>
              <a:spcAft>
                <a:spcPts val="0"/>
              </a:spcAft>
              <a:buNone/>
            </a:pPr>
            <a:endParaRPr sz="2000" b="1" i="0" u="none" strike="noStrike" cap="none">
              <a:solidFill>
                <a:schemeClr val="dk1"/>
              </a:solidFill>
              <a:latin typeface="Arial"/>
              <a:ea typeface="Arial"/>
              <a:cs typeface="Arial"/>
              <a:sym typeface="Arial"/>
            </a:endParaRPr>
          </a:p>
          <a:p>
            <a:pPr marL="0" marR="0" lvl="0" indent="0" algn="just" rtl="0">
              <a:lnSpc>
                <a:spcPct val="150000"/>
              </a:lnSpc>
              <a:spcBef>
                <a:spcPts val="0"/>
              </a:spcBef>
              <a:spcAft>
                <a:spcPts val="0"/>
              </a:spcAft>
              <a:buNone/>
            </a:pPr>
            <a:r>
              <a:rPr lang="en-US" sz="2000">
                <a:solidFill>
                  <a:schemeClr val="dk1"/>
                </a:solidFill>
              </a:rPr>
              <a:t>It is crucial in the F&amp;B industry for r</a:t>
            </a:r>
            <a:r>
              <a:rPr lang="en-US" sz="2000" b="0" i="0" u="none" strike="noStrike" cap="none">
                <a:solidFill>
                  <a:schemeClr val="dk1"/>
                </a:solidFill>
                <a:latin typeface="Arial"/>
                <a:ea typeface="Arial"/>
                <a:cs typeface="Arial"/>
                <a:sym typeface="Arial"/>
              </a:rPr>
              <a:t>estaurants </a:t>
            </a:r>
            <a:r>
              <a:rPr lang="en-US" sz="2000">
                <a:solidFill>
                  <a:schemeClr val="dk1"/>
                </a:solidFill>
              </a:rPr>
              <a:t>to know the number of customers visiting in advance </a:t>
            </a:r>
            <a:r>
              <a:rPr lang="en-US" sz="2000" b="0" i="0" u="none" strike="noStrike" cap="none">
                <a:solidFill>
                  <a:schemeClr val="dk1"/>
                </a:solidFill>
                <a:latin typeface="Arial"/>
                <a:ea typeface="Arial"/>
                <a:cs typeface="Arial"/>
                <a:sym typeface="Arial"/>
              </a:rPr>
              <a:t>to effectively purchase ingredients and schedule staff members.</a:t>
            </a:r>
            <a:r>
              <a:rPr lang="en-US" sz="2000">
                <a:solidFill>
                  <a:schemeClr val="dk1"/>
                </a:solidFill>
              </a:rPr>
              <a:t> </a:t>
            </a:r>
            <a:r>
              <a:rPr lang="en-US" sz="2000" b="1">
                <a:solidFill>
                  <a:schemeClr val="dk1"/>
                </a:solidFill>
              </a:rPr>
              <a:t>Generally, such</a:t>
            </a:r>
            <a:r>
              <a:rPr lang="en-US" sz="2000" b="1" i="0" u="none" strike="noStrike" cap="none">
                <a:solidFill>
                  <a:schemeClr val="dk1"/>
                </a:solidFill>
                <a:latin typeface="Arial"/>
                <a:ea typeface="Arial"/>
                <a:cs typeface="Arial"/>
                <a:sym typeface="Arial"/>
              </a:rPr>
              <a:t> forecast i</a:t>
            </a:r>
            <a:r>
              <a:rPr lang="en-US" sz="2000" b="1">
                <a:solidFill>
                  <a:schemeClr val="dk1"/>
                </a:solidFill>
              </a:rPr>
              <a:t>s not easy</a:t>
            </a:r>
            <a:r>
              <a:rPr lang="en-US" sz="2000" b="1" i="0" u="none" strike="noStrike" cap="none">
                <a:solidFill>
                  <a:schemeClr val="dk1"/>
                </a:solidFill>
                <a:latin typeface="Arial"/>
                <a:ea typeface="Arial"/>
                <a:cs typeface="Arial"/>
                <a:sym typeface="Arial"/>
              </a:rPr>
              <a:t> </a:t>
            </a:r>
            <a:r>
              <a:rPr lang="en-US" sz="2000" b="1">
                <a:solidFill>
                  <a:schemeClr val="dk1"/>
                </a:solidFill>
              </a:rPr>
              <a:t>as there are </a:t>
            </a:r>
            <a:r>
              <a:rPr lang="en-US" sz="2000" b="1" i="0" u="none" strike="noStrike" cap="none">
                <a:solidFill>
                  <a:schemeClr val="dk1"/>
                </a:solidFill>
                <a:latin typeface="Arial"/>
                <a:ea typeface="Arial"/>
                <a:cs typeface="Arial"/>
                <a:sym typeface="Arial"/>
              </a:rPr>
              <a:t>many unpredictable factors affecting </a:t>
            </a:r>
            <a:r>
              <a:rPr lang="en-US" sz="2000" b="1">
                <a:solidFill>
                  <a:schemeClr val="dk1"/>
                </a:solidFill>
              </a:rPr>
              <a:t>the actual number of customers. It's even more challenging for newer restaurants with little historical data. </a:t>
            </a:r>
            <a:endParaRPr sz="2000" b="1">
              <a:solidFill>
                <a:schemeClr val="dk1"/>
              </a:solidFill>
            </a:endParaRPr>
          </a:p>
          <a:p>
            <a:pPr marL="0" marR="0" lvl="0" indent="0" algn="just" rtl="0">
              <a:lnSpc>
                <a:spcPct val="150000"/>
              </a:lnSpc>
              <a:spcBef>
                <a:spcPts val="0"/>
              </a:spcBef>
              <a:spcAft>
                <a:spcPts val="0"/>
              </a:spcAft>
              <a:buNone/>
            </a:pPr>
            <a:endParaRPr sz="2000" b="1">
              <a:solidFill>
                <a:schemeClr val="dk1"/>
              </a:solidFill>
            </a:endParaRPr>
          </a:p>
          <a:p>
            <a:pPr marL="0" marR="0" lvl="0" indent="0" algn="just" rtl="0">
              <a:lnSpc>
                <a:spcPct val="150000"/>
              </a:lnSpc>
              <a:spcBef>
                <a:spcPts val="0"/>
              </a:spcBef>
              <a:spcAft>
                <a:spcPts val="0"/>
              </a:spcAft>
              <a:buNone/>
            </a:pPr>
            <a:r>
              <a:rPr lang="en-US" sz="2000">
                <a:solidFill>
                  <a:schemeClr val="dk1"/>
                </a:solidFill>
              </a:rPr>
              <a:t>In this project, we will look into such real - world problem in Japan by using the dataset provided by Recruit Holdings to make some predictions.</a:t>
            </a:r>
            <a:endParaRPr sz="2000">
              <a:solidFill>
                <a:schemeClr val="dk1"/>
              </a:solidFill>
            </a:endParaRPr>
          </a:p>
          <a:p>
            <a:pPr marL="0" marR="0" lvl="0" indent="0" algn="just" rtl="0">
              <a:lnSpc>
                <a:spcPct val="150000"/>
              </a:lnSpc>
              <a:spcBef>
                <a:spcPts val="0"/>
              </a:spcBef>
              <a:spcAft>
                <a:spcPts val="0"/>
              </a:spcAft>
              <a:buNone/>
            </a:pPr>
            <a:endParaRPr sz="2000">
              <a:solidFill>
                <a:schemeClr val="dk1"/>
              </a:solidFill>
            </a:endParaRPr>
          </a:p>
          <a:p>
            <a:pPr marL="0" marR="0" lvl="0" indent="0" algn="just" rtl="0">
              <a:lnSpc>
                <a:spcPct val="150000"/>
              </a:lnSpc>
              <a:spcBef>
                <a:spcPts val="0"/>
              </a:spcBef>
              <a:spcAft>
                <a:spcPts val="0"/>
              </a:spcAft>
              <a:buNone/>
            </a:pPr>
            <a:r>
              <a:rPr lang="en-US" sz="2000">
                <a:solidFill>
                  <a:schemeClr val="dk1"/>
                </a:solidFill>
              </a:rPr>
              <a:t>Kaggle Competition Link:</a:t>
            </a:r>
            <a:endParaRPr sz="2000">
              <a:solidFill>
                <a:schemeClr val="dk1"/>
              </a:solidFill>
            </a:endParaRPr>
          </a:p>
          <a:p>
            <a:pPr marL="0" marR="0" lvl="0" indent="0" algn="just" rtl="0">
              <a:lnSpc>
                <a:spcPct val="150000"/>
              </a:lnSpc>
              <a:spcBef>
                <a:spcPts val="0"/>
              </a:spcBef>
              <a:spcAft>
                <a:spcPts val="0"/>
              </a:spcAft>
              <a:buNone/>
            </a:pPr>
            <a:r>
              <a:rPr lang="en-US" sz="2000" u="sng">
                <a:solidFill>
                  <a:schemeClr val="hlink"/>
                </a:solidFill>
                <a:hlinkClick r:id="rId3"/>
              </a:rPr>
              <a:t>https://www.kaggle.com/c/recruit-restaurant-visitor-forecasting</a:t>
            </a:r>
            <a:endParaRPr sz="2000">
              <a:solidFill>
                <a:schemeClr val="dk1"/>
              </a:solidFill>
            </a:endParaRPr>
          </a:p>
          <a:p>
            <a:pPr marL="0" marR="0" lvl="0" indent="0" algn="just" rtl="0">
              <a:lnSpc>
                <a:spcPct val="150000"/>
              </a:lnSpc>
              <a:spcBef>
                <a:spcPts val="0"/>
              </a:spcBef>
              <a:spcAft>
                <a:spcPts val="0"/>
              </a:spcAft>
              <a:buNone/>
            </a:pPr>
            <a:endParaRPr sz="2000">
              <a:solidFill>
                <a:schemeClr val="dk1"/>
              </a:solidFill>
            </a:endParaRPr>
          </a:p>
        </p:txBody>
      </p:sp>
      <p:grpSp>
        <p:nvGrpSpPr>
          <p:cNvPr id="306" name="Google Shape;306;p1"/>
          <p:cNvGrpSpPr/>
          <p:nvPr/>
        </p:nvGrpSpPr>
        <p:grpSpPr>
          <a:xfrm>
            <a:off x="218661" y="143425"/>
            <a:ext cx="6320926" cy="598806"/>
            <a:chOff x="218661" y="143425"/>
            <a:chExt cx="6320926" cy="598806"/>
          </a:xfrm>
        </p:grpSpPr>
        <p:cxnSp>
          <p:nvCxnSpPr>
            <p:cNvPr id="307" name="Google Shape;307;p1"/>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08" name="Google Shape;308;p1"/>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09" name="Google Shape;309;p1"/>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1"/>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1"/>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1"/>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1"/>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Research Background</a:t>
              </a:r>
              <a:endParaRPr sz="2800" b="1">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f8da673635_2_177"/>
          <p:cNvSpPr/>
          <p:nvPr/>
        </p:nvSpPr>
        <p:spPr>
          <a:xfrm>
            <a:off x="194050"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53" name="Google Shape;753;gf8da673635_2_177"/>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754" name="Google Shape;754;gf8da673635_2_177"/>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755" name="Google Shape;755;gf8da673635_2_177"/>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6" name="Google Shape;756;gf8da673635_2_177"/>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7" name="Google Shape;757;gf8da673635_2_177"/>
          <p:cNvSpPr/>
          <p:nvPr/>
        </p:nvSpPr>
        <p:spPr>
          <a:xfrm>
            <a:off x="299342" y="25823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58" name="Google Shape;758;gf8da673635_2_177"/>
          <p:cNvPicPr preferRelativeResize="0"/>
          <p:nvPr/>
        </p:nvPicPr>
        <p:blipFill rotWithShape="1">
          <a:blip r:embed="rId3">
            <a:alphaModFix/>
          </a:blip>
          <a:srcRect/>
          <a:stretch/>
        </p:blipFill>
        <p:spPr>
          <a:xfrm>
            <a:off x="10254" y="1029116"/>
            <a:ext cx="12192001" cy="4137785"/>
          </a:xfrm>
          <a:prstGeom prst="rect">
            <a:avLst/>
          </a:prstGeom>
          <a:noFill/>
          <a:ln w="9525" cap="flat" cmpd="sng">
            <a:solidFill>
              <a:srgbClr val="00B050"/>
            </a:solidFill>
            <a:prstDash val="solid"/>
            <a:round/>
            <a:headEnd type="none" w="sm" len="sm"/>
            <a:tailEnd type="none" w="sm" len="sm"/>
          </a:ln>
        </p:spPr>
      </p:pic>
      <p:sp>
        <p:nvSpPr>
          <p:cNvPr id="759" name="Google Shape;759;gf8da673635_2_177"/>
          <p:cNvSpPr txBox="1"/>
          <p:nvPr/>
        </p:nvSpPr>
        <p:spPr>
          <a:xfrm>
            <a:off x="6106254" y="13453"/>
            <a:ext cx="601732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popular list of different types of Restaurant</a:t>
            </a:r>
            <a:endParaRPr/>
          </a:p>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and</a:t>
            </a:r>
            <a:endParaRPr/>
          </a:p>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popular list of different areas</a:t>
            </a:r>
            <a:endParaRPr sz="2000" b="1">
              <a:solidFill>
                <a:srgbClr val="FF0000"/>
              </a:solidFill>
              <a:highlight>
                <a:srgbClr val="FFFF00"/>
              </a:highlight>
              <a:latin typeface="Arial"/>
              <a:ea typeface="Arial"/>
              <a:cs typeface="Arial"/>
              <a:sym typeface="Arial"/>
            </a:endParaRPr>
          </a:p>
        </p:txBody>
      </p:sp>
      <p:sp>
        <p:nvSpPr>
          <p:cNvPr id="760" name="Google Shape;760;gf8da673635_2_177"/>
          <p:cNvSpPr txBox="1"/>
          <p:nvPr/>
        </p:nvSpPr>
        <p:spPr>
          <a:xfrm>
            <a:off x="-20216" y="5166901"/>
            <a:ext cx="1220196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are </a:t>
            </a:r>
            <a:r>
              <a:rPr lang="en-US" sz="2000" b="1">
                <a:solidFill>
                  <a:schemeClr val="dk1"/>
                </a:solidFill>
                <a:latin typeface="Arial"/>
                <a:ea typeface="Arial"/>
                <a:cs typeface="Arial"/>
                <a:sym typeface="Arial"/>
              </a:rPr>
              <a:t>lots of Izakaya</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Cafe</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Fukuoka</a:t>
            </a:r>
            <a:r>
              <a:rPr lang="en-US" sz="2000">
                <a:solidFill>
                  <a:schemeClr val="dk1"/>
                </a:solidFill>
                <a:latin typeface="Arial"/>
                <a:ea typeface="Arial"/>
                <a:cs typeface="Arial"/>
                <a:sym typeface="Arial"/>
              </a:rPr>
              <a:t> has the </a:t>
            </a:r>
            <a:r>
              <a:rPr lang="en-US" sz="2000" b="1">
                <a:solidFill>
                  <a:schemeClr val="dk1"/>
                </a:solidFill>
                <a:latin typeface="Arial"/>
                <a:ea typeface="Arial"/>
                <a:cs typeface="Arial"/>
                <a:sym typeface="Arial"/>
              </a:rPr>
              <a:t>largest number </a:t>
            </a:r>
            <a:r>
              <a:rPr lang="en-US" sz="2000">
                <a:solidFill>
                  <a:schemeClr val="dk1"/>
                </a:solidFill>
                <a:latin typeface="Arial"/>
                <a:ea typeface="Arial"/>
                <a:cs typeface="Arial"/>
                <a:sym typeface="Arial"/>
              </a:rPr>
              <a:t>of air restaurants per area, followed by </a:t>
            </a:r>
            <a:r>
              <a:rPr lang="en-US" sz="2000" b="1">
                <a:solidFill>
                  <a:schemeClr val="dk1"/>
                </a:solidFill>
                <a:latin typeface="Arial"/>
                <a:ea typeface="Arial"/>
                <a:cs typeface="Arial"/>
                <a:sym typeface="Arial"/>
              </a:rPr>
              <a:t>many</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many Tokyo areas</a:t>
            </a: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761" name="Google Shape;761;gf8da673635_2_177"/>
          <p:cNvSpPr/>
          <p:nvPr/>
        </p:nvSpPr>
        <p:spPr>
          <a:xfrm>
            <a:off x="1202130" y="1039780"/>
            <a:ext cx="1139854" cy="677532"/>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gf8da673635_2_177"/>
          <p:cNvSpPr/>
          <p:nvPr/>
        </p:nvSpPr>
        <p:spPr>
          <a:xfrm>
            <a:off x="6624437" y="1039780"/>
            <a:ext cx="1108752" cy="1470155"/>
          </a:xfrm>
          <a:prstGeom prst="ellipse">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gf8da673635_2_177"/>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f8da673635_2_193"/>
          <p:cNvSpPr/>
          <p:nvPr/>
        </p:nvSpPr>
        <p:spPr>
          <a:xfrm>
            <a:off x="194050"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gf8da673635_2_193"/>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771" name="Google Shape;771;gf8da673635_2_193"/>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772" name="Google Shape;772;gf8da673635_2_193"/>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3" name="Google Shape;773;gf8da673635_2_193"/>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4" name="Google Shape;774;gf8da673635_2_193"/>
          <p:cNvSpPr/>
          <p:nvPr/>
        </p:nvSpPr>
        <p:spPr>
          <a:xfrm>
            <a:off x="299342" y="25823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5" name="Google Shape;775;gf8da673635_2_193"/>
          <p:cNvSpPr txBox="1"/>
          <p:nvPr/>
        </p:nvSpPr>
        <p:spPr>
          <a:xfrm>
            <a:off x="6106254" y="218853"/>
            <a:ext cx="601732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Map of all restaurants' location (Dynamic)</a:t>
            </a:r>
            <a:endParaRPr sz="2000" b="1">
              <a:solidFill>
                <a:srgbClr val="FF0000"/>
              </a:solidFill>
              <a:highlight>
                <a:srgbClr val="FFFF00"/>
              </a:highlight>
              <a:latin typeface="Arial"/>
              <a:ea typeface="Arial"/>
              <a:cs typeface="Arial"/>
              <a:sym typeface="Arial"/>
            </a:endParaRPr>
          </a:p>
        </p:txBody>
      </p:sp>
      <p:pic>
        <p:nvPicPr>
          <p:cNvPr id="776" name="Google Shape;776;gf8da673635_2_193" descr="地图&#10;&#10;描述已自动生成"/>
          <p:cNvPicPr preferRelativeResize="0"/>
          <p:nvPr/>
        </p:nvPicPr>
        <p:blipFill rotWithShape="1">
          <a:blip r:embed="rId3">
            <a:alphaModFix/>
          </a:blip>
          <a:srcRect/>
          <a:stretch/>
        </p:blipFill>
        <p:spPr>
          <a:xfrm>
            <a:off x="1" y="866106"/>
            <a:ext cx="12192000" cy="5991894"/>
          </a:xfrm>
          <a:prstGeom prst="rect">
            <a:avLst/>
          </a:prstGeom>
          <a:noFill/>
          <a:ln>
            <a:noFill/>
          </a:ln>
        </p:spPr>
      </p:pic>
      <p:sp>
        <p:nvSpPr>
          <p:cNvPr id="777" name="Google Shape;777;gf8da673635_2_193"/>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8" name="Google Shape;788;gf8da673635_2_206"/>
          <p:cNvSpPr txBox="1"/>
          <p:nvPr/>
        </p:nvSpPr>
        <p:spPr>
          <a:xfrm>
            <a:off x="6115050" y="192201"/>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Holiday Distribution (All Time)</a:t>
            </a:r>
            <a:endParaRPr/>
          </a:p>
        </p:txBody>
      </p:sp>
      <p:sp>
        <p:nvSpPr>
          <p:cNvPr id="789" name="Google Shape;789;gf8da673635_2_206"/>
          <p:cNvSpPr txBox="1"/>
          <p:nvPr/>
        </p:nvSpPr>
        <p:spPr>
          <a:xfrm>
            <a:off x="8341567" y="1481884"/>
            <a:ext cx="3756592"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how many there are in total and how they are distributed throughout the whole time range.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b="1">
              <a:solidFill>
                <a:srgbClr val="FF0000"/>
              </a:solidFill>
              <a:latin typeface="Arial"/>
              <a:ea typeface="Arial"/>
              <a:cs typeface="Arial"/>
              <a:sym typeface="Arial"/>
            </a:endParaRPr>
          </a:p>
          <a:p>
            <a:pPr marL="0" marR="0" lvl="0" indent="0" algn="l" rtl="0">
              <a:spcBef>
                <a:spcPts val="0"/>
              </a:spcBef>
              <a:spcAft>
                <a:spcPts val="0"/>
              </a:spcAft>
              <a:buNone/>
            </a:pPr>
            <a:endParaRPr sz="2000" b="1">
              <a:solidFill>
                <a:srgbClr val="FF0000"/>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same days </a:t>
            </a:r>
            <a:r>
              <a:rPr lang="en-US" sz="2000">
                <a:solidFill>
                  <a:schemeClr val="dk1"/>
                </a:solidFill>
                <a:latin typeface="Arial"/>
                <a:ea typeface="Arial"/>
                <a:cs typeface="Arial"/>
                <a:sym typeface="Arial"/>
              </a:rPr>
              <a:t>were holidays </a:t>
            </a:r>
            <a:r>
              <a:rPr lang="en-US" sz="2000" b="1">
                <a:solidFill>
                  <a:schemeClr val="dk1"/>
                </a:solidFill>
                <a:latin typeface="Arial"/>
                <a:ea typeface="Arial"/>
                <a:cs typeface="Arial"/>
                <a:sym typeface="Arial"/>
              </a:rPr>
              <a:t>from January to May in 2016 as in 2017</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are about </a:t>
            </a:r>
            <a:r>
              <a:rPr lang="en-US" sz="2000" b="1">
                <a:solidFill>
                  <a:schemeClr val="dk1"/>
                </a:solidFill>
                <a:latin typeface="Arial"/>
                <a:ea typeface="Arial"/>
                <a:cs typeface="Arial"/>
                <a:sym typeface="Arial"/>
              </a:rPr>
              <a:t>7% holidays</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in our data.</a:t>
            </a:r>
            <a:endParaRPr/>
          </a:p>
        </p:txBody>
      </p:sp>
      <p:pic>
        <p:nvPicPr>
          <p:cNvPr id="790" name="Google Shape;790;gf8da673635_2_206" descr="图表, 散点图&#10;&#10;描述已自动生成"/>
          <p:cNvPicPr preferRelativeResize="0"/>
          <p:nvPr/>
        </p:nvPicPr>
        <p:blipFill rotWithShape="1">
          <a:blip r:embed="rId3">
            <a:alphaModFix/>
          </a:blip>
          <a:srcRect/>
          <a:stretch/>
        </p:blipFill>
        <p:spPr>
          <a:xfrm>
            <a:off x="0" y="814749"/>
            <a:ext cx="8090030" cy="6043252"/>
          </a:xfrm>
          <a:prstGeom prst="rect">
            <a:avLst/>
          </a:prstGeom>
          <a:noFill/>
          <a:ln>
            <a:noFill/>
          </a:ln>
        </p:spPr>
      </p:pic>
      <p:sp>
        <p:nvSpPr>
          <p:cNvPr id="791" name="Google Shape;791;gf8da673635_2_206"/>
          <p:cNvSpPr/>
          <p:nvPr/>
        </p:nvSpPr>
        <p:spPr>
          <a:xfrm>
            <a:off x="740726" y="1982172"/>
            <a:ext cx="2058457" cy="677532"/>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gf8da673635_2_206"/>
          <p:cNvSpPr/>
          <p:nvPr/>
        </p:nvSpPr>
        <p:spPr>
          <a:xfrm>
            <a:off x="5539771" y="2050597"/>
            <a:ext cx="2058457" cy="677532"/>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3" name="Google Shape;769;gf8da673635_2_193">
            <a:extLst>
              <a:ext uri="{FF2B5EF4-FFF2-40B4-BE49-F238E27FC236}">
                <a16:creationId xmlns:a16="http://schemas.microsoft.com/office/drawing/2014/main" id="{B263EBD0-9501-4088-8CFC-A9F774010BD4}"/>
              </a:ext>
            </a:extLst>
          </p:cNvPr>
          <p:cNvSpPr/>
          <p:nvPr/>
        </p:nvSpPr>
        <p:spPr>
          <a:xfrm>
            <a:off x="194050"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 name="Google Shape;770;gf8da673635_2_193">
            <a:extLst>
              <a:ext uri="{FF2B5EF4-FFF2-40B4-BE49-F238E27FC236}">
                <a16:creationId xmlns:a16="http://schemas.microsoft.com/office/drawing/2014/main" id="{11F26C8E-45E1-4182-BC17-290790E9B457}"/>
              </a:ext>
            </a:extLst>
          </p:cNvPr>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15" name="Google Shape;771;gf8da673635_2_193">
            <a:extLst>
              <a:ext uri="{FF2B5EF4-FFF2-40B4-BE49-F238E27FC236}">
                <a16:creationId xmlns:a16="http://schemas.microsoft.com/office/drawing/2014/main" id="{426EB8AD-8CC5-41AF-9D84-A948E4DC18D3}"/>
              </a:ext>
            </a:extLst>
          </p:cNvPr>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16" name="Google Shape;772;gf8da673635_2_193">
            <a:extLst>
              <a:ext uri="{FF2B5EF4-FFF2-40B4-BE49-F238E27FC236}">
                <a16:creationId xmlns:a16="http://schemas.microsoft.com/office/drawing/2014/main" id="{65D7D298-B666-426A-A8AA-72B4DEDE8771}"/>
              </a:ext>
            </a:extLst>
          </p:cNvPr>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 name="Google Shape;773;gf8da673635_2_193">
            <a:extLst>
              <a:ext uri="{FF2B5EF4-FFF2-40B4-BE49-F238E27FC236}">
                <a16:creationId xmlns:a16="http://schemas.microsoft.com/office/drawing/2014/main" id="{F650FEDB-C015-4CF4-84EF-A2309A49E069}"/>
              </a:ext>
            </a:extLst>
          </p:cNvPr>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774;gf8da673635_2_193">
            <a:extLst>
              <a:ext uri="{FF2B5EF4-FFF2-40B4-BE49-F238E27FC236}">
                <a16:creationId xmlns:a16="http://schemas.microsoft.com/office/drawing/2014/main" id="{1CCDBEF5-F4B7-4AF3-B67F-C16E687FE40E}"/>
              </a:ext>
            </a:extLst>
          </p:cNvPr>
          <p:cNvSpPr/>
          <p:nvPr/>
        </p:nvSpPr>
        <p:spPr>
          <a:xfrm>
            <a:off x="299342" y="25823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777;gf8da673635_2_193">
            <a:extLst>
              <a:ext uri="{FF2B5EF4-FFF2-40B4-BE49-F238E27FC236}">
                <a16:creationId xmlns:a16="http://schemas.microsoft.com/office/drawing/2014/main" id="{62EABD2F-7394-4D88-BF2A-3ADA94173D92}"/>
              </a:ext>
            </a:extLst>
          </p:cNvPr>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gf8da673635_2_221"/>
          <p:cNvPicPr preferRelativeResize="0"/>
          <p:nvPr/>
        </p:nvPicPr>
        <p:blipFill rotWithShape="1">
          <a:blip r:embed="rId3">
            <a:alphaModFix/>
          </a:blip>
          <a:srcRect/>
          <a:stretch/>
        </p:blipFill>
        <p:spPr>
          <a:xfrm>
            <a:off x="-1" y="787750"/>
            <a:ext cx="7558186" cy="6070250"/>
          </a:xfrm>
          <a:prstGeom prst="rect">
            <a:avLst/>
          </a:prstGeom>
          <a:noFill/>
          <a:ln>
            <a:noFill/>
          </a:ln>
        </p:spPr>
      </p:pic>
      <p:cxnSp>
        <p:nvCxnSpPr>
          <p:cNvPr id="800" name="Google Shape;800;gf8da673635_2_221"/>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01" name="Google Shape;801;gf8da673635_2_221"/>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02" name="Google Shape;802;gf8da673635_2_221"/>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3" name="Google Shape;803;gf8da673635_2_221"/>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4" name="Google Shape;804;gf8da673635_2_221"/>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5" name="Google Shape;805;gf8da673635_2_221"/>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6" name="Google Shape;806;gf8da673635_2_221"/>
          <p:cNvSpPr txBox="1"/>
          <p:nvPr/>
        </p:nvSpPr>
        <p:spPr>
          <a:xfrm>
            <a:off x="6115050" y="-13761"/>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Average number of visitors to different types of restaurants on each day</a:t>
            </a:r>
            <a:endParaRPr/>
          </a:p>
        </p:txBody>
      </p:sp>
      <p:sp>
        <p:nvSpPr>
          <p:cNvPr id="807" name="Google Shape;807;gf8da673635_2_221"/>
          <p:cNvSpPr txBox="1"/>
          <p:nvPr/>
        </p:nvSpPr>
        <p:spPr>
          <a:xfrm>
            <a:off x="7558185" y="917912"/>
            <a:ext cx="4642611"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Our first plot of the multi-feature space deals with the average number of air restaurant visitors with different types of restaurant. We use a facet plot to distinguish the types of restaurant for the 14 categories.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mean values </a:t>
            </a:r>
            <a:r>
              <a:rPr lang="en-US" sz="2000">
                <a:solidFill>
                  <a:schemeClr val="dk1"/>
                </a:solidFill>
                <a:latin typeface="Arial"/>
                <a:ea typeface="Arial"/>
                <a:cs typeface="Arial"/>
                <a:sym typeface="Arial"/>
              </a:rPr>
              <a:t>range </a:t>
            </a:r>
            <a:r>
              <a:rPr lang="en-US" sz="2000" b="1">
                <a:solidFill>
                  <a:schemeClr val="dk1"/>
                </a:solidFill>
                <a:latin typeface="Arial"/>
                <a:ea typeface="Arial"/>
                <a:cs typeface="Arial"/>
                <a:sym typeface="Arial"/>
              </a:rPr>
              <a:t>between 10 and 100</a:t>
            </a:r>
            <a:r>
              <a:rPr lang="en-US" sz="2000">
                <a:solidFill>
                  <a:schemeClr val="dk1"/>
                </a:solidFill>
                <a:latin typeface="Arial"/>
                <a:ea typeface="Arial"/>
                <a:cs typeface="Arial"/>
                <a:sym typeface="Arial"/>
              </a:rPr>
              <a:t> visitors per genre per day. Within each category, the </a:t>
            </a:r>
            <a:r>
              <a:rPr lang="en-US" sz="2000" b="1">
                <a:solidFill>
                  <a:schemeClr val="dk1"/>
                </a:solidFill>
                <a:latin typeface="Arial"/>
                <a:ea typeface="Arial"/>
                <a:cs typeface="Arial"/>
                <a:sym typeface="Arial"/>
              </a:rPr>
              <a:t>long-term</a:t>
            </a:r>
            <a:r>
              <a:rPr lang="en-US" sz="2000">
                <a:solidFill>
                  <a:schemeClr val="dk1"/>
                </a:solidFill>
                <a:latin typeface="Arial"/>
                <a:ea typeface="Arial"/>
                <a:cs typeface="Arial"/>
                <a:sym typeface="Arial"/>
              </a:rPr>
              <a:t> trend looks reasonably </a:t>
            </a:r>
            <a:r>
              <a:rPr lang="en-US" sz="2000" b="1">
                <a:solidFill>
                  <a:schemeClr val="dk1"/>
                </a:solidFill>
                <a:latin typeface="Arial"/>
                <a:ea typeface="Arial"/>
                <a:cs typeface="Arial"/>
                <a:sym typeface="Arial"/>
              </a:rPr>
              <a:t>stable</a:t>
            </a:r>
            <a:r>
              <a:rPr lang="en-US" sz="2000">
                <a:solidFill>
                  <a:schemeClr val="dk1"/>
                </a:solidFill>
                <a:latin typeface="Arial"/>
                <a:ea typeface="Arial"/>
                <a:cs typeface="Arial"/>
                <a:sym typeface="Arial"/>
              </a:rPr>
              <a:t>.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There is an </a:t>
            </a:r>
            <a:r>
              <a:rPr lang="en-US" sz="2000" b="1">
                <a:solidFill>
                  <a:schemeClr val="dk1"/>
                </a:solidFill>
                <a:latin typeface="Arial"/>
                <a:ea typeface="Arial"/>
                <a:cs typeface="Arial"/>
                <a:sym typeface="Arial"/>
              </a:rPr>
              <a:t>upward trend for “Creative Cuisine” and “Okonomiyaki”</a:t>
            </a: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while the popularity of “</a:t>
            </a:r>
            <a:r>
              <a:rPr lang="en-US" sz="2000" b="1">
                <a:solidFill>
                  <a:schemeClr val="dk1"/>
                </a:solidFill>
                <a:latin typeface="Arial"/>
                <a:ea typeface="Arial"/>
                <a:cs typeface="Arial"/>
                <a:sym typeface="Arial"/>
              </a:rPr>
              <a:t>Asian” food has been declining</a:t>
            </a:r>
            <a:r>
              <a:rPr lang="en-US" sz="2000">
                <a:solidFill>
                  <a:schemeClr val="dk1"/>
                </a:solidFill>
                <a:latin typeface="Arial"/>
                <a:ea typeface="Arial"/>
                <a:cs typeface="Arial"/>
                <a:sym typeface="Arial"/>
              </a:rPr>
              <a:t> since late 2016.</a:t>
            </a:r>
            <a:endParaRPr/>
          </a:p>
        </p:txBody>
      </p:sp>
      <p:sp>
        <p:nvSpPr>
          <p:cNvPr id="808" name="Google Shape;808;gf8da673635_2_221"/>
          <p:cNvSpPr/>
          <p:nvPr/>
        </p:nvSpPr>
        <p:spPr>
          <a:xfrm rot="-9862525" flipH="1">
            <a:off x="480751" y="1899132"/>
            <a:ext cx="1227691" cy="166438"/>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9" name="Google Shape;809;gf8da673635_2_221"/>
          <p:cNvSpPr/>
          <p:nvPr/>
        </p:nvSpPr>
        <p:spPr>
          <a:xfrm rot="9182408" flipH="1">
            <a:off x="5891222" y="1899133"/>
            <a:ext cx="1227691" cy="166438"/>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0" name="Google Shape;810;gf8da673635_2_221"/>
          <p:cNvSpPr/>
          <p:nvPr/>
        </p:nvSpPr>
        <p:spPr>
          <a:xfrm rot="10103006" flipH="1">
            <a:off x="4308129" y="4860048"/>
            <a:ext cx="1227691" cy="166438"/>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1" name="Google Shape;811;gf8da673635_2_221"/>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817" name="Google Shape;817;gf8da673635_2_238"/>
          <p:cNvPicPr preferRelativeResize="0"/>
          <p:nvPr/>
        </p:nvPicPr>
        <p:blipFill rotWithShape="1">
          <a:blip r:embed="rId3">
            <a:alphaModFix/>
          </a:blip>
          <a:srcRect/>
          <a:stretch/>
        </p:blipFill>
        <p:spPr>
          <a:xfrm>
            <a:off x="0" y="808255"/>
            <a:ext cx="7203234" cy="6043385"/>
          </a:xfrm>
          <a:prstGeom prst="rect">
            <a:avLst/>
          </a:prstGeom>
          <a:noFill/>
          <a:ln>
            <a:noFill/>
          </a:ln>
        </p:spPr>
      </p:pic>
      <p:cxnSp>
        <p:nvCxnSpPr>
          <p:cNvPr id="818" name="Google Shape;818;gf8da673635_2_238"/>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19" name="Google Shape;819;gf8da673635_2_238"/>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20" name="Google Shape;820;gf8da673635_2_238"/>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gf8da673635_2_238"/>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2" name="Google Shape;822;gf8da673635_2_238"/>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3" name="Google Shape;823;gf8da673635_2_238"/>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4" name="Google Shape;824;gf8da673635_2_238"/>
          <p:cNvSpPr txBox="1"/>
          <p:nvPr/>
        </p:nvSpPr>
        <p:spPr>
          <a:xfrm>
            <a:off x="6115050" y="6358"/>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For different types of restaurants, WHEN do the visitors like to go</a:t>
            </a:r>
            <a:endParaRPr/>
          </a:p>
        </p:txBody>
      </p:sp>
      <p:sp>
        <p:nvSpPr>
          <p:cNvPr id="825" name="Google Shape;825;gf8da673635_2_238"/>
          <p:cNvSpPr txBox="1"/>
          <p:nvPr/>
        </p:nvSpPr>
        <p:spPr>
          <a:xfrm>
            <a:off x="7072605" y="917912"/>
            <a:ext cx="5128192" cy="5940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Greenish is the weekend.</a:t>
            </a:r>
            <a:endParaRPr/>
          </a:p>
          <a:p>
            <a:pPr marL="0" marR="0" lvl="0" indent="0" algn="l" rtl="0">
              <a:spcBef>
                <a:spcPts val="0"/>
              </a:spcBef>
              <a:spcAft>
                <a:spcPts val="0"/>
              </a:spcAft>
              <a:buNone/>
            </a:pPr>
            <a:endParaRPr sz="2000" b="1">
              <a:solidFill>
                <a:srgbClr val="FF0000"/>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biggest difference between weekend and weekdays </a:t>
            </a:r>
            <a:r>
              <a:rPr lang="en-US" sz="2000">
                <a:solidFill>
                  <a:schemeClr val="dk1"/>
                </a:solidFill>
                <a:latin typeface="Arial"/>
                <a:ea typeface="Arial"/>
                <a:cs typeface="Arial"/>
                <a:sym typeface="Arial"/>
              </a:rPr>
              <a:t>exists for the </a:t>
            </a:r>
            <a:r>
              <a:rPr lang="en-US" sz="2000" b="1">
                <a:solidFill>
                  <a:schemeClr val="dk1"/>
                </a:solidFill>
                <a:latin typeface="Arial"/>
                <a:ea typeface="Arial"/>
                <a:cs typeface="Arial"/>
                <a:sym typeface="Arial"/>
              </a:rPr>
              <a:t>“Karaoke” </a:t>
            </a:r>
            <a:r>
              <a:rPr lang="en-US" sz="2000">
                <a:solidFill>
                  <a:schemeClr val="dk1"/>
                </a:solidFill>
                <a:latin typeface="Arial"/>
                <a:ea typeface="Arial"/>
                <a:cs typeface="Arial"/>
                <a:sym typeface="Arial"/>
              </a:rPr>
              <a:t>bars, which </a:t>
            </a:r>
            <a:r>
              <a:rPr lang="en-US" sz="2000" b="1">
                <a:solidFill>
                  <a:schemeClr val="dk1"/>
                </a:solidFill>
                <a:latin typeface="Arial"/>
                <a:ea typeface="Arial"/>
                <a:cs typeface="Arial"/>
                <a:sym typeface="Arial"/>
              </a:rPr>
              <a:t>rule the weekend</a:t>
            </a:r>
            <a:r>
              <a:rPr lang="en-US" sz="2000">
                <a:solidFill>
                  <a:schemeClr val="dk1"/>
                </a:solidFill>
                <a:latin typeface="Arial"/>
                <a:ea typeface="Arial"/>
                <a:cs typeface="Arial"/>
                <a:sym typeface="Arial"/>
              </a:rPr>
              <a:t>. Similarity</a:t>
            </a:r>
            <a:r>
              <a:rPr lang="en-US" sz="2000" b="1">
                <a:solidFill>
                  <a:schemeClr val="dk1"/>
                </a:solidFill>
                <a:latin typeface="Arial"/>
                <a:ea typeface="Arial"/>
                <a:cs typeface="Arial"/>
                <a:sym typeface="Arial"/>
              </a:rPr>
              <a:t>,</a:t>
            </a:r>
            <a:r>
              <a:rPr lang="en-US" sz="2000">
                <a:solidFill>
                  <a:schemeClr val="dk1"/>
                </a:solidFill>
                <a:latin typeface="Arial"/>
                <a:ea typeface="Arial"/>
                <a:cs typeface="Arial"/>
                <a:sym typeface="Arial"/>
              </a:rPr>
              <a:t> the </a:t>
            </a:r>
            <a:r>
              <a:rPr lang="en-US" sz="2000" b="1">
                <a:solidFill>
                  <a:schemeClr val="dk1"/>
                </a:solidFill>
                <a:latin typeface="Arial"/>
                <a:ea typeface="Arial"/>
                <a:cs typeface="Arial"/>
                <a:sym typeface="Arial"/>
              </a:rPr>
              <a:t>“International” cuisine also rule the weekend</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 genre really goes against the trend of busier weekends. The </a:t>
            </a:r>
            <a:r>
              <a:rPr lang="en-US" sz="2000" b="1">
                <a:solidFill>
                  <a:schemeClr val="dk1"/>
                </a:solidFill>
                <a:latin typeface="Arial"/>
                <a:ea typeface="Arial"/>
                <a:cs typeface="Arial"/>
                <a:sym typeface="Arial"/>
              </a:rPr>
              <a:t>smallest</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variations</a:t>
            </a:r>
            <a:r>
              <a:rPr lang="en-US" sz="2000">
                <a:solidFill>
                  <a:schemeClr val="dk1"/>
                </a:solidFill>
                <a:latin typeface="Arial"/>
                <a:ea typeface="Arial"/>
                <a:cs typeface="Arial"/>
                <a:sym typeface="Arial"/>
              </a:rPr>
              <a:t> are in the generic “</a:t>
            </a:r>
            <a:r>
              <a:rPr lang="en-US" sz="2000" b="1">
                <a:solidFill>
                  <a:schemeClr val="dk1"/>
                </a:solidFill>
                <a:latin typeface="Arial"/>
                <a:ea typeface="Arial"/>
                <a:cs typeface="Arial"/>
                <a:sym typeface="Arial"/>
              </a:rPr>
              <a:t>Other</a:t>
            </a:r>
            <a:r>
              <a:rPr lang="en-US" sz="2000">
                <a:solidFill>
                  <a:schemeClr val="dk1"/>
                </a:solidFill>
                <a:latin typeface="Arial"/>
                <a:ea typeface="Arial"/>
                <a:cs typeface="Arial"/>
                <a:sym typeface="Arial"/>
              </a:rPr>
              <a:t>” category, the “</a:t>
            </a:r>
            <a:r>
              <a:rPr lang="en-US" sz="2000" b="1">
                <a:solidFill>
                  <a:schemeClr val="dk1"/>
                </a:solidFill>
                <a:latin typeface="Arial"/>
                <a:ea typeface="Arial"/>
                <a:cs typeface="Arial"/>
                <a:sym typeface="Arial"/>
              </a:rPr>
              <a:t>Japanese</a:t>
            </a:r>
            <a:r>
              <a:rPr lang="en-US" sz="2000">
                <a:solidFill>
                  <a:schemeClr val="dk1"/>
                </a:solidFill>
                <a:latin typeface="Arial"/>
                <a:ea typeface="Arial"/>
                <a:cs typeface="Arial"/>
                <a:sym typeface="Arial"/>
              </a:rPr>
              <a:t>” food, and the “</a:t>
            </a:r>
            <a:r>
              <a:rPr lang="en-US" sz="2000" b="1">
                <a:solidFill>
                  <a:schemeClr val="dk1"/>
                </a:solidFill>
                <a:latin typeface="Arial"/>
                <a:ea typeface="Arial"/>
                <a:cs typeface="Arial"/>
                <a:sym typeface="Arial"/>
              </a:rPr>
              <a:t>Korean</a:t>
            </a:r>
            <a:r>
              <a:rPr lang="en-US" sz="2000">
                <a:solidFill>
                  <a:schemeClr val="dk1"/>
                </a:solidFill>
                <a:latin typeface="Arial"/>
                <a:ea typeface="Arial"/>
                <a:cs typeface="Arial"/>
                <a:sym typeface="Arial"/>
              </a:rPr>
              <a:t>” which is the only category where Fridays are the busiest days.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t>
            </a:r>
            <a:r>
              <a:rPr lang="en-US" sz="2000" b="1">
                <a:solidFill>
                  <a:schemeClr val="dk1"/>
                </a:solidFill>
                <a:latin typeface="Arial"/>
                <a:ea typeface="Arial"/>
                <a:cs typeface="Arial"/>
                <a:sym typeface="Arial"/>
              </a:rPr>
              <a:t>Bars/Cocktail</a:t>
            </a:r>
            <a:r>
              <a:rPr lang="en-US" sz="2000">
                <a:solidFill>
                  <a:schemeClr val="dk1"/>
                </a:solidFill>
                <a:latin typeface="Arial"/>
                <a:ea typeface="Arial"/>
                <a:cs typeface="Arial"/>
                <a:sym typeface="Arial"/>
              </a:rPr>
              <a:t>” are notably </a:t>
            </a:r>
            <a:r>
              <a:rPr lang="en-US" sz="2000" b="1">
                <a:solidFill>
                  <a:schemeClr val="dk1"/>
                </a:solidFill>
                <a:latin typeface="Arial"/>
                <a:ea typeface="Arial"/>
                <a:cs typeface="Arial"/>
                <a:sym typeface="Arial"/>
              </a:rPr>
              <a:t>unpopular</a:t>
            </a:r>
            <a:r>
              <a:rPr lang="en-US" sz="2000">
                <a:solidFill>
                  <a:schemeClr val="dk1"/>
                </a:solidFill>
                <a:latin typeface="Arial"/>
                <a:ea typeface="Arial"/>
                <a:cs typeface="Arial"/>
                <a:sym typeface="Arial"/>
              </a:rPr>
              <a:t> overall.</a:t>
            </a:r>
            <a:endParaRPr/>
          </a:p>
        </p:txBody>
      </p:sp>
      <p:sp>
        <p:nvSpPr>
          <p:cNvPr id="826" name="Google Shape;826;gf8da673635_2_238"/>
          <p:cNvSpPr/>
          <p:nvPr/>
        </p:nvSpPr>
        <p:spPr>
          <a:xfrm>
            <a:off x="4441372" y="2551340"/>
            <a:ext cx="1233125" cy="611738"/>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gf8da673635_2_238"/>
          <p:cNvSpPr/>
          <p:nvPr/>
        </p:nvSpPr>
        <p:spPr>
          <a:xfrm>
            <a:off x="3411310" y="4077850"/>
            <a:ext cx="964748" cy="47860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gf8da673635_2_238"/>
          <p:cNvSpPr/>
          <p:nvPr/>
        </p:nvSpPr>
        <p:spPr>
          <a:xfrm>
            <a:off x="1110294" y="5571144"/>
            <a:ext cx="1138384" cy="585207"/>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gf8da673635_2_238"/>
          <p:cNvSpPr/>
          <p:nvPr/>
        </p:nvSpPr>
        <p:spPr>
          <a:xfrm rot="-9862525" flipH="1">
            <a:off x="1033886" y="2930993"/>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gf8da673635_2_238"/>
          <p:cNvSpPr/>
          <p:nvPr/>
        </p:nvSpPr>
        <p:spPr>
          <a:xfrm rot="-9862525" flipH="1">
            <a:off x="1033886" y="1896970"/>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1" name="Google Shape;831;gf8da673635_2_238"/>
          <p:cNvSpPr/>
          <p:nvPr/>
        </p:nvSpPr>
        <p:spPr>
          <a:xfrm rot="-9862525" flipH="1">
            <a:off x="962155" y="1114772"/>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gf8da673635_2_238"/>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gf8da673635_2_258"/>
          <p:cNvPicPr preferRelativeResize="0"/>
          <p:nvPr/>
        </p:nvPicPr>
        <p:blipFill rotWithShape="1">
          <a:blip r:embed="rId3">
            <a:alphaModFix/>
          </a:blip>
          <a:srcRect/>
          <a:stretch/>
        </p:blipFill>
        <p:spPr>
          <a:xfrm>
            <a:off x="-130630" y="763407"/>
            <a:ext cx="8584697" cy="6088235"/>
          </a:xfrm>
          <a:prstGeom prst="rect">
            <a:avLst/>
          </a:prstGeom>
          <a:noFill/>
          <a:ln>
            <a:noFill/>
          </a:ln>
        </p:spPr>
      </p:pic>
      <p:cxnSp>
        <p:nvCxnSpPr>
          <p:cNvPr id="839" name="Google Shape;839;gf8da673635_2_258"/>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40" name="Google Shape;840;gf8da673635_2_258"/>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41" name="Google Shape;841;gf8da673635_2_258"/>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2" name="Google Shape;842;gf8da673635_2_258"/>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3" name="Google Shape;843;gf8da673635_2_258"/>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4" name="Google Shape;844;gf8da673635_2_258"/>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5" name="Google Shape;845;gf8da673635_2_258"/>
          <p:cNvSpPr txBox="1"/>
          <p:nvPr/>
        </p:nvSpPr>
        <p:spPr>
          <a:xfrm>
            <a:off x="6115050" y="6358"/>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For different types of restaurants, HOW MANY people usually go together</a:t>
            </a:r>
            <a:endParaRPr/>
          </a:p>
        </p:txBody>
      </p:sp>
      <p:sp>
        <p:nvSpPr>
          <p:cNvPr id="846" name="Google Shape;846;gf8da673635_2_258"/>
          <p:cNvSpPr txBox="1"/>
          <p:nvPr/>
        </p:nvSpPr>
        <p:spPr>
          <a:xfrm>
            <a:off x="8454068" y="1690062"/>
            <a:ext cx="3737932"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b="1">
              <a:solidFill>
                <a:srgbClr val="FF0000"/>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The density curves confirm the impression we got from the week-day distribution:</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Asian</a:t>
            </a:r>
            <a:r>
              <a:rPr lang="en-US" sz="2000">
                <a:solidFill>
                  <a:schemeClr val="dk1"/>
                </a:solidFill>
                <a:latin typeface="Arial"/>
                <a:ea typeface="Arial"/>
                <a:cs typeface="Arial"/>
                <a:sym typeface="Arial"/>
              </a:rPr>
              <a:t>” restaurants have </a:t>
            </a:r>
            <a:r>
              <a:rPr lang="en-US" sz="2000" b="1">
                <a:solidFill>
                  <a:schemeClr val="dk1"/>
                </a:solidFill>
                <a:latin typeface="Arial"/>
                <a:ea typeface="Arial"/>
                <a:cs typeface="Arial"/>
                <a:sym typeface="Arial"/>
              </a:rPr>
              <a:t>rarely less than 10 visitors per date </a:t>
            </a:r>
            <a:endParaRPr sz="2000">
              <a:solidFill>
                <a:schemeClr val="dk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a:t>
            </a:r>
            <a:r>
              <a:rPr lang="en-US" sz="2000" b="1">
                <a:solidFill>
                  <a:schemeClr val="dk1"/>
                </a:solidFill>
                <a:latin typeface="Arial"/>
                <a:ea typeface="Arial"/>
                <a:cs typeface="Arial"/>
                <a:sym typeface="Arial"/>
              </a:rPr>
              <a:t>Karaoke</a:t>
            </a:r>
            <a:r>
              <a:rPr lang="en-US" sz="2000">
                <a:solidFill>
                  <a:schemeClr val="dk1"/>
                </a:solidFill>
                <a:latin typeface="Arial"/>
                <a:ea typeface="Arial"/>
                <a:cs typeface="Arial"/>
                <a:sym typeface="Arial"/>
              </a:rPr>
              <a:t>” places show a very </a:t>
            </a:r>
            <a:r>
              <a:rPr lang="en-US" sz="2000" b="1">
                <a:solidFill>
                  <a:schemeClr val="dk1"/>
                </a:solidFill>
                <a:latin typeface="Arial"/>
                <a:ea typeface="Arial"/>
                <a:cs typeface="Arial"/>
                <a:sym typeface="Arial"/>
              </a:rPr>
              <a:t>broad distribution</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due to the strong impact of the weekends</a:t>
            </a:r>
            <a:r>
              <a:rPr lang="en-US" sz="2000">
                <a:solidFill>
                  <a:schemeClr val="dk1"/>
                </a:solidFill>
                <a:latin typeface="Arial"/>
                <a:ea typeface="Arial"/>
                <a:cs typeface="Arial"/>
                <a:sym typeface="Arial"/>
              </a:rPr>
              <a:t>. </a:t>
            </a:r>
            <a:endParaRPr/>
          </a:p>
        </p:txBody>
      </p:sp>
      <p:sp>
        <p:nvSpPr>
          <p:cNvPr id="847" name="Google Shape;847;gf8da673635_2_258"/>
          <p:cNvSpPr/>
          <p:nvPr/>
        </p:nvSpPr>
        <p:spPr>
          <a:xfrm rot="9650809" flipH="1">
            <a:off x="25425" y="2958984"/>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8" name="Google Shape;848;gf8da673635_2_258"/>
          <p:cNvSpPr/>
          <p:nvPr/>
        </p:nvSpPr>
        <p:spPr>
          <a:xfrm>
            <a:off x="1812111" y="2388637"/>
            <a:ext cx="5570571" cy="730933"/>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gf8da673635_2_258"/>
          <p:cNvSpPr/>
          <p:nvPr/>
        </p:nvSpPr>
        <p:spPr>
          <a:xfrm rot="9650809" flipH="1">
            <a:off x="529556" y="6334120"/>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0" name="Google Shape;850;gf8da673635_2_258"/>
          <p:cNvSpPr/>
          <p:nvPr/>
        </p:nvSpPr>
        <p:spPr>
          <a:xfrm>
            <a:off x="3517641" y="5533053"/>
            <a:ext cx="2799183" cy="984765"/>
          </a:xfrm>
          <a:prstGeom prst="ellipse">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gf8da673635_2_258"/>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cxnSp>
        <p:nvCxnSpPr>
          <p:cNvPr id="857" name="Google Shape;857;gf8da673635_2_276"/>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58" name="Google Shape;858;gf8da673635_2_276"/>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59" name="Google Shape;859;gf8da673635_2_276"/>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0" name="Google Shape;860;gf8da673635_2_276"/>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1" name="Google Shape;861;gf8da673635_2_276"/>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2" name="Google Shape;862;gf8da673635_2_276"/>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3" name="Google Shape;863;gf8da673635_2_276"/>
          <p:cNvSpPr txBox="1"/>
          <p:nvPr/>
        </p:nvSpPr>
        <p:spPr>
          <a:xfrm>
            <a:off x="6115050" y="6358"/>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impact of holidays</a:t>
            </a:r>
            <a:endParaRPr/>
          </a:p>
        </p:txBody>
      </p:sp>
      <p:sp>
        <p:nvSpPr>
          <p:cNvPr id="864" name="Google Shape;864;gf8da673635_2_276"/>
          <p:cNvSpPr txBox="1"/>
          <p:nvPr/>
        </p:nvSpPr>
        <p:spPr>
          <a:xfrm>
            <a:off x="8122313" y="933913"/>
            <a:ext cx="4295861"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will study the influence of holidays on our visitor numbers by comparing the statistics for days with holidays vs those without holiday flag:</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Overall, </a:t>
            </a:r>
            <a:r>
              <a:rPr lang="en-US" sz="2000" b="1">
                <a:solidFill>
                  <a:schemeClr val="dk1"/>
                </a:solidFill>
                <a:latin typeface="Arial"/>
                <a:ea typeface="Arial"/>
                <a:cs typeface="Arial"/>
                <a:sym typeface="Arial"/>
              </a:rPr>
              <a:t>holidays don’t have any impact on the average visitor numbers (left panel).</a:t>
            </a:r>
            <a:endParaRPr/>
          </a:p>
          <a:p>
            <a:pPr marL="342900" marR="0" lvl="0" indent="-215900" algn="l" rtl="0">
              <a:spcBef>
                <a:spcPts val="0"/>
              </a:spcBef>
              <a:spcAft>
                <a:spcPts val="0"/>
              </a:spcAft>
              <a:buClr>
                <a:schemeClr val="dk1"/>
              </a:buClr>
              <a:buSzPts val="2000"/>
              <a:buFont typeface="Arial"/>
              <a:buNone/>
            </a:pPr>
            <a:endParaRPr sz="20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For</a:t>
            </a:r>
            <a:r>
              <a:rPr lang="en-US" sz="2000" b="1">
                <a:solidFill>
                  <a:schemeClr val="dk1"/>
                </a:solidFill>
                <a:latin typeface="Arial"/>
                <a:ea typeface="Arial"/>
                <a:cs typeface="Arial"/>
                <a:sym typeface="Arial"/>
              </a:rPr>
              <a:t> weekend,</a:t>
            </a:r>
            <a:r>
              <a:rPr lang="en-US" sz="2000">
                <a:solidFill>
                  <a:schemeClr val="dk1"/>
                </a:solidFill>
                <a:latin typeface="Arial"/>
                <a:ea typeface="Arial"/>
                <a:cs typeface="Arial"/>
                <a:sym typeface="Arial"/>
              </a:rPr>
              <a:t> holiday has </a:t>
            </a:r>
            <a:r>
              <a:rPr lang="en-US" sz="2000" b="1">
                <a:solidFill>
                  <a:schemeClr val="dk1"/>
                </a:solidFill>
                <a:latin typeface="Arial"/>
                <a:ea typeface="Arial"/>
                <a:cs typeface="Arial"/>
                <a:sym typeface="Arial"/>
              </a:rPr>
              <a:t>little impact</a:t>
            </a:r>
            <a:r>
              <a:rPr lang="en-US" sz="2000">
                <a:solidFill>
                  <a:schemeClr val="dk1"/>
                </a:solidFill>
                <a:latin typeface="Arial"/>
                <a:ea typeface="Arial"/>
                <a:cs typeface="Arial"/>
                <a:sym typeface="Arial"/>
              </a:rPr>
              <a:t> on the visitor numbers.</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holiday</a:t>
            </a:r>
            <a:r>
              <a:rPr lang="en-US" sz="2000">
                <a:solidFill>
                  <a:schemeClr val="dk1"/>
                </a:solidFill>
                <a:latin typeface="Arial"/>
                <a:ea typeface="Arial"/>
                <a:cs typeface="Arial"/>
                <a:sym typeface="Arial"/>
              </a:rPr>
              <a:t> has much </a:t>
            </a:r>
            <a:r>
              <a:rPr lang="en-US" sz="2000" b="1">
                <a:solidFill>
                  <a:schemeClr val="dk1"/>
                </a:solidFill>
                <a:latin typeface="Arial"/>
                <a:ea typeface="Arial"/>
                <a:cs typeface="Arial"/>
                <a:sym typeface="Arial"/>
              </a:rPr>
              <a:t>more effect for the weekdays</a:t>
            </a:r>
            <a:r>
              <a:rPr lang="en-US" sz="2000">
                <a:solidFill>
                  <a:schemeClr val="dk1"/>
                </a:solidFill>
                <a:latin typeface="Arial"/>
                <a:ea typeface="Arial"/>
                <a:cs typeface="Arial"/>
                <a:sym typeface="Arial"/>
              </a:rPr>
              <a:t>; especially Monday and Tuesday.</a:t>
            </a:r>
            <a:endParaRPr/>
          </a:p>
        </p:txBody>
      </p:sp>
      <p:pic>
        <p:nvPicPr>
          <p:cNvPr id="865" name="Google Shape;865;gf8da673635_2_276" descr="图表, 散点图&#10;&#10;描述已自动生成"/>
          <p:cNvPicPr preferRelativeResize="0"/>
          <p:nvPr/>
        </p:nvPicPr>
        <p:blipFill rotWithShape="1">
          <a:blip r:embed="rId3">
            <a:alphaModFix/>
          </a:blip>
          <a:srcRect/>
          <a:stretch/>
        </p:blipFill>
        <p:spPr>
          <a:xfrm>
            <a:off x="1921756" y="866106"/>
            <a:ext cx="6200555" cy="5985535"/>
          </a:xfrm>
          <a:prstGeom prst="rect">
            <a:avLst/>
          </a:prstGeom>
          <a:noFill/>
          <a:ln>
            <a:noFill/>
          </a:ln>
        </p:spPr>
      </p:pic>
      <p:pic>
        <p:nvPicPr>
          <p:cNvPr id="866" name="Google Shape;866;gf8da673635_2_276" descr="图表&#10;&#10;描述已自动生成"/>
          <p:cNvPicPr preferRelativeResize="0"/>
          <p:nvPr/>
        </p:nvPicPr>
        <p:blipFill rotWithShape="1">
          <a:blip r:embed="rId4">
            <a:alphaModFix/>
          </a:blip>
          <a:srcRect r="74019"/>
          <a:stretch/>
        </p:blipFill>
        <p:spPr>
          <a:xfrm>
            <a:off x="0" y="787750"/>
            <a:ext cx="2113457" cy="6076608"/>
          </a:xfrm>
          <a:prstGeom prst="rect">
            <a:avLst/>
          </a:prstGeom>
          <a:noFill/>
          <a:ln>
            <a:noFill/>
          </a:ln>
        </p:spPr>
      </p:pic>
      <p:sp>
        <p:nvSpPr>
          <p:cNvPr id="867" name="Google Shape;867;gf8da673635_2_276"/>
          <p:cNvSpPr/>
          <p:nvPr/>
        </p:nvSpPr>
        <p:spPr>
          <a:xfrm rot="7797858" flipH="1">
            <a:off x="239177" y="4507866"/>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8" name="Google Shape;868;gf8da673635_2_276"/>
          <p:cNvSpPr/>
          <p:nvPr/>
        </p:nvSpPr>
        <p:spPr>
          <a:xfrm rot="7491169" flipH="1">
            <a:off x="1034784" y="4367907"/>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9" name="Google Shape;869;gf8da673635_2_276"/>
          <p:cNvSpPr/>
          <p:nvPr/>
        </p:nvSpPr>
        <p:spPr>
          <a:xfrm>
            <a:off x="3862066" y="1408128"/>
            <a:ext cx="1599362" cy="2020872"/>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70" name="Google Shape;870;gf8da673635_2_276"/>
          <p:cNvCxnSpPr/>
          <p:nvPr/>
        </p:nvCxnSpPr>
        <p:spPr>
          <a:xfrm flipH="1">
            <a:off x="3498174" y="3931244"/>
            <a:ext cx="3510" cy="2217545"/>
          </a:xfrm>
          <a:prstGeom prst="straightConnector1">
            <a:avLst/>
          </a:prstGeom>
          <a:noFill/>
          <a:ln w="38100" cap="flat" cmpd="sng">
            <a:solidFill>
              <a:srgbClr val="FF0000"/>
            </a:solidFill>
            <a:prstDash val="solid"/>
            <a:miter lim="800000"/>
            <a:headEnd type="triangle" w="med" len="med"/>
            <a:tailEnd type="triangle" w="med" len="med"/>
          </a:ln>
        </p:spPr>
      </p:cxnSp>
      <p:cxnSp>
        <p:nvCxnSpPr>
          <p:cNvPr id="871" name="Google Shape;871;gf8da673635_2_276"/>
          <p:cNvCxnSpPr/>
          <p:nvPr/>
        </p:nvCxnSpPr>
        <p:spPr>
          <a:xfrm>
            <a:off x="6791869" y="1635160"/>
            <a:ext cx="0" cy="3925885"/>
          </a:xfrm>
          <a:prstGeom prst="straightConnector1">
            <a:avLst/>
          </a:prstGeom>
          <a:noFill/>
          <a:ln w="38100" cap="flat" cmpd="sng">
            <a:solidFill>
              <a:srgbClr val="FF0000"/>
            </a:solidFill>
            <a:prstDash val="solid"/>
            <a:miter lim="800000"/>
            <a:headEnd type="triangle" w="med" len="med"/>
            <a:tailEnd type="triangle" w="med" len="med"/>
          </a:ln>
        </p:spPr>
      </p:cxnSp>
      <p:sp>
        <p:nvSpPr>
          <p:cNvPr id="872" name="Google Shape;872;gf8da673635_2_276"/>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cxnSp>
        <p:nvCxnSpPr>
          <p:cNvPr id="878" name="Google Shape;878;gf8da673635_2_296"/>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79" name="Google Shape;879;gf8da673635_2_296"/>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80" name="Google Shape;880;gf8da673635_2_296"/>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1" name="Google Shape;881;gf8da673635_2_296"/>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2" name="Google Shape;882;gf8da673635_2_296"/>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3" name="Google Shape;883;gf8da673635_2_296"/>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4" name="Google Shape;884;gf8da673635_2_296"/>
          <p:cNvSpPr txBox="1"/>
          <p:nvPr/>
        </p:nvSpPr>
        <p:spPr>
          <a:xfrm>
            <a:off x="6115050" y="6358"/>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For different types of restaurant and different types of areas, the distribution of visitors</a:t>
            </a:r>
            <a:endParaRPr/>
          </a:p>
        </p:txBody>
      </p:sp>
      <p:sp>
        <p:nvSpPr>
          <p:cNvPr id="885" name="Google Shape;885;gf8da673635_2_296"/>
          <p:cNvSpPr txBox="1"/>
          <p:nvPr/>
        </p:nvSpPr>
        <p:spPr>
          <a:xfrm>
            <a:off x="9181322" y="1076532"/>
            <a:ext cx="3019474"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Only </a:t>
            </a:r>
            <a:r>
              <a:rPr lang="en-US" sz="2000" b="1">
                <a:solidFill>
                  <a:schemeClr val="dk1"/>
                </a:solidFill>
                <a:latin typeface="Arial"/>
                <a:ea typeface="Arial"/>
                <a:cs typeface="Arial"/>
                <a:sym typeface="Arial"/>
              </a:rPr>
              <a:t>few types of restaurants have medians of more than 2 restaurants per area</a:t>
            </a:r>
            <a:r>
              <a:rPr lang="en-US" sz="2000">
                <a:solidFill>
                  <a:schemeClr val="dk1"/>
                </a:solidFill>
                <a:latin typeface="Arial"/>
                <a:ea typeface="Arial"/>
                <a:cs typeface="Arial"/>
                <a:sym typeface="Arial"/>
              </a:rPr>
              <a:t>. Like: </a:t>
            </a:r>
            <a:r>
              <a:rPr lang="en-US" sz="2000" b="1">
                <a:solidFill>
                  <a:schemeClr val="dk1"/>
                </a:solidFill>
                <a:latin typeface="Arial"/>
                <a:ea typeface="Arial"/>
                <a:cs typeface="Arial"/>
                <a:sym typeface="Arial"/>
              </a:rPr>
              <a:t>“Italian/French</a:t>
            </a:r>
            <a:r>
              <a:rPr lang="en-US" sz="2000">
                <a:solidFill>
                  <a:schemeClr val="dk1"/>
                </a:solidFill>
                <a:latin typeface="Arial"/>
                <a:ea typeface="Arial"/>
                <a:cs typeface="Arial"/>
                <a:sym typeface="Arial"/>
              </a:rPr>
              <a:t>” restaurants or “</a:t>
            </a:r>
            <a:r>
              <a:rPr lang="en-US" sz="2000" b="1">
                <a:solidFill>
                  <a:schemeClr val="dk1"/>
                </a:solidFill>
                <a:latin typeface="Arial"/>
                <a:ea typeface="Arial"/>
                <a:cs typeface="Arial"/>
                <a:sym typeface="Arial"/>
              </a:rPr>
              <a:t>Bar/Cocktail</a:t>
            </a:r>
            <a:r>
              <a:rPr lang="en-US" sz="2000">
                <a:solidFill>
                  <a:schemeClr val="dk1"/>
                </a:solidFill>
                <a:latin typeface="Arial"/>
                <a:ea typeface="Arial"/>
                <a:cs typeface="Arial"/>
                <a:sym typeface="Arial"/>
              </a:rPr>
              <a:t>” places</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“Cafes” have the highest number with 26 occurences in a single area</a:t>
            </a:r>
            <a:r>
              <a:rPr lang="en-US" sz="2000">
                <a:solidFill>
                  <a:schemeClr val="dk1"/>
                </a:solidFill>
                <a:latin typeface="Arial"/>
                <a:ea typeface="Arial"/>
                <a:cs typeface="Arial"/>
                <a:sym typeface="Arial"/>
              </a:rPr>
              <a:t> (Fukuoka-ken Fukuoka-shi Daimyō).</a:t>
            </a:r>
            <a:endParaRPr/>
          </a:p>
        </p:txBody>
      </p:sp>
      <p:pic>
        <p:nvPicPr>
          <p:cNvPr id="886" name="Google Shape;886;gf8da673635_2_296" descr="图表, 散点图&#10;&#10;描述已自动生成"/>
          <p:cNvPicPr preferRelativeResize="0"/>
          <p:nvPr/>
        </p:nvPicPr>
        <p:blipFill rotWithShape="1">
          <a:blip r:embed="rId3">
            <a:alphaModFix/>
          </a:blip>
          <a:srcRect/>
          <a:stretch/>
        </p:blipFill>
        <p:spPr>
          <a:xfrm>
            <a:off x="0" y="866106"/>
            <a:ext cx="9181321" cy="5991894"/>
          </a:xfrm>
          <a:prstGeom prst="rect">
            <a:avLst/>
          </a:prstGeom>
          <a:noFill/>
          <a:ln>
            <a:noFill/>
          </a:ln>
        </p:spPr>
      </p:pic>
      <p:sp>
        <p:nvSpPr>
          <p:cNvPr id="887" name="Google Shape;887;gf8da673635_2_296"/>
          <p:cNvSpPr/>
          <p:nvPr/>
        </p:nvSpPr>
        <p:spPr>
          <a:xfrm rot="983100" flipH="1">
            <a:off x="3017876" y="2025923"/>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8" name="Google Shape;888;gf8da673635_2_296"/>
          <p:cNvSpPr/>
          <p:nvPr/>
        </p:nvSpPr>
        <p:spPr>
          <a:xfrm rot="-1395177" flipH="1">
            <a:off x="3504271" y="895099"/>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89" name="Google Shape;889;gf8da673635_2_296"/>
          <p:cNvSpPr/>
          <p:nvPr/>
        </p:nvSpPr>
        <p:spPr>
          <a:xfrm>
            <a:off x="2058256" y="1291553"/>
            <a:ext cx="460894" cy="47860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gf8da673635_2_296"/>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gf8da673635_2_313"/>
          <p:cNvPicPr preferRelativeResize="0"/>
          <p:nvPr/>
        </p:nvPicPr>
        <p:blipFill rotWithShape="1">
          <a:blip r:embed="rId3">
            <a:alphaModFix/>
          </a:blip>
          <a:srcRect/>
          <a:stretch/>
        </p:blipFill>
        <p:spPr>
          <a:xfrm>
            <a:off x="0" y="808256"/>
            <a:ext cx="7203234" cy="6043384"/>
          </a:xfrm>
          <a:prstGeom prst="rect">
            <a:avLst/>
          </a:prstGeom>
          <a:noFill/>
          <a:ln>
            <a:noFill/>
          </a:ln>
        </p:spPr>
      </p:pic>
      <p:cxnSp>
        <p:nvCxnSpPr>
          <p:cNvPr id="897" name="Google Shape;897;gf8da673635_2_313"/>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898" name="Google Shape;898;gf8da673635_2_313"/>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899" name="Google Shape;899;gf8da673635_2_313"/>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0" name="Google Shape;900;gf8da673635_2_313"/>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1" name="Google Shape;901;gf8da673635_2_313"/>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2" name="Google Shape;902;gf8da673635_2_313"/>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3" name="Google Shape;903;gf8da673635_2_313"/>
          <p:cNvSpPr txBox="1"/>
          <p:nvPr/>
        </p:nvSpPr>
        <p:spPr>
          <a:xfrm>
            <a:off x="6115050" y="6358"/>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relationship between reserved visitors and non-reserved visitors (visitors) on each day</a:t>
            </a:r>
            <a:endParaRPr/>
          </a:p>
        </p:txBody>
      </p:sp>
      <p:sp>
        <p:nvSpPr>
          <p:cNvPr id="904" name="Google Shape;904;gf8da673635_2_313"/>
          <p:cNvSpPr txBox="1"/>
          <p:nvPr/>
        </p:nvSpPr>
        <p:spPr>
          <a:xfrm>
            <a:off x="7072605" y="917912"/>
            <a:ext cx="512819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 plot the total reserve_visitor numbers against the actual visitor numbers for the air restaurants.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histograms show that the </a:t>
            </a:r>
            <a:r>
              <a:rPr lang="en-US" sz="2000" b="1">
                <a:solidFill>
                  <a:schemeClr val="dk1"/>
                </a:solidFill>
                <a:latin typeface="Arial"/>
                <a:ea typeface="Arial"/>
                <a:cs typeface="Arial"/>
                <a:sym typeface="Arial"/>
              </a:rPr>
              <a:t>reserve_visitors and visitors numbers peak below ~20 </a:t>
            </a:r>
            <a:r>
              <a:rPr lang="en-US" sz="2000">
                <a:solidFill>
                  <a:schemeClr val="dk1"/>
                </a:solidFill>
                <a:latin typeface="Arial"/>
                <a:ea typeface="Arial"/>
                <a:cs typeface="Arial"/>
                <a:sym typeface="Arial"/>
              </a:rPr>
              <a:t>and are </a:t>
            </a:r>
            <a:r>
              <a:rPr lang="en-US" sz="2000" b="1">
                <a:solidFill>
                  <a:schemeClr val="dk1"/>
                </a:solidFill>
                <a:latin typeface="Arial"/>
                <a:ea typeface="Arial"/>
                <a:cs typeface="Arial"/>
                <a:sym typeface="Arial"/>
              </a:rPr>
              <a:t>largely</a:t>
            </a:r>
            <a:r>
              <a:rPr lang="en-US" sz="2000">
                <a:solidFill>
                  <a:schemeClr val="dk1"/>
                </a:solidFill>
                <a:latin typeface="Arial"/>
                <a:ea typeface="Arial"/>
                <a:cs typeface="Arial"/>
                <a:sym typeface="Arial"/>
              </a:rPr>
              <a:t> confined to the range </a:t>
            </a:r>
            <a:r>
              <a:rPr lang="en-US" sz="2000" b="1">
                <a:solidFill>
                  <a:schemeClr val="dk1"/>
                </a:solidFill>
                <a:latin typeface="Arial"/>
                <a:ea typeface="Arial"/>
                <a:cs typeface="Arial"/>
                <a:sym typeface="Arial"/>
              </a:rPr>
              <a:t>below 100</a:t>
            </a:r>
            <a:r>
              <a:rPr lang="en-US" sz="2000">
                <a:solidFill>
                  <a:schemeClr val="dk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scatter </a:t>
            </a:r>
            <a:r>
              <a:rPr lang="en-US" sz="2000" b="1">
                <a:solidFill>
                  <a:schemeClr val="dk1"/>
                </a:solidFill>
                <a:latin typeface="Arial"/>
                <a:ea typeface="Arial"/>
                <a:cs typeface="Arial"/>
                <a:sym typeface="Arial"/>
              </a:rPr>
              <a:t>points fall largely above the line of identity</a:t>
            </a:r>
            <a:r>
              <a:rPr lang="en-US" sz="2000">
                <a:solidFill>
                  <a:schemeClr val="dk1"/>
                </a:solidFill>
                <a:latin typeface="Arial"/>
                <a:ea typeface="Arial"/>
                <a:cs typeface="Arial"/>
                <a:sym typeface="Arial"/>
              </a:rPr>
              <a:t>, indicating that there were </a:t>
            </a:r>
            <a:r>
              <a:rPr lang="en-US" sz="2000" b="1">
                <a:solidFill>
                  <a:schemeClr val="dk1"/>
                </a:solidFill>
                <a:latin typeface="Arial"/>
                <a:ea typeface="Arial"/>
                <a:cs typeface="Arial"/>
                <a:sym typeface="Arial"/>
              </a:rPr>
              <a:t>more visitors than reserved visitors on one day</a:t>
            </a:r>
            <a:r>
              <a:rPr lang="en-US" sz="2000">
                <a:solidFill>
                  <a:schemeClr val="dk1"/>
                </a:solidFill>
                <a:latin typeface="Arial"/>
                <a:ea typeface="Arial"/>
                <a:cs typeface="Arial"/>
                <a:sym typeface="Arial"/>
              </a:rPr>
              <a:t>. This is not surprising, from my perspective, since a certain number of people will always be walk-in customers.</a:t>
            </a:r>
            <a:endParaRPr/>
          </a:p>
        </p:txBody>
      </p:sp>
      <p:sp>
        <p:nvSpPr>
          <p:cNvPr id="905" name="Google Shape;905;gf8da673635_2_313"/>
          <p:cNvSpPr/>
          <p:nvPr/>
        </p:nvSpPr>
        <p:spPr>
          <a:xfrm rot="983100" flipH="1">
            <a:off x="1207086" y="962950"/>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6" name="Google Shape;906;gf8da673635_2_313"/>
          <p:cNvSpPr/>
          <p:nvPr/>
        </p:nvSpPr>
        <p:spPr>
          <a:xfrm rot="-6488830" flipH="1">
            <a:off x="6534360" y="5203076"/>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7" name="Google Shape;907;gf8da673635_2_313"/>
          <p:cNvSpPr/>
          <p:nvPr/>
        </p:nvSpPr>
        <p:spPr>
          <a:xfrm>
            <a:off x="3601617" y="1462035"/>
            <a:ext cx="460894" cy="47860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gf8da673635_2_313"/>
          <p:cNvSpPr/>
          <p:nvPr/>
        </p:nvSpPr>
        <p:spPr>
          <a:xfrm>
            <a:off x="5962650" y="3829948"/>
            <a:ext cx="460894" cy="478600"/>
          </a:xfrm>
          <a:prstGeom prst="ellipse">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gf8da673635_2_313"/>
          <p:cNvSpPr/>
          <p:nvPr/>
        </p:nvSpPr>
        <p:spPr>
          <a:xfrm rot="-2008325">
            <a:off x="2904921" y="5197942"/>
            <a:ext cx="1854286" cy="163487"/>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0" name="Google Shape;910;gf8da673635_2_313"/>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cxnSp>
        <p:nvCxnSpPr>
          <p:cNvPr id="916" name="Google Shape;916;gf8da673635_2_332"/>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917" name="Google Shape;917;gf8da673635_2_332"/>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918" name="Google Shape;918;gf8da673635_2_332"/>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19" name="Google Shape;919;gf8da673635_2_332"/>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0" name="Google Shape;920;gf8da673635_2_332"/>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1" name="Google Shape;921;gf8da673635_2_332"/>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22" name="Google Shape;922;gf8da673635_2_332"/>
          <p:cNvSpPr txBox="1"/>
          <p:nvPr/>
        </p:nvSpPr>
        <p:spPr>
          <a:xfrm>
            <a:off x="6115050" y="6358"/>
            <a:ext cx="608574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difference between reserved visitors and non-reserved visitors (visitors) on each day</a:t>
            </a:r>
            <a:endParaRPr/>
          </a:p>
        </p:txBody>
      </p:sp>
      <p:sp>
        <p:nvSpPr>
          <p:cNvPr id="923" name="Google Shape;923;gf8da673635_2_332"/>
          <p:cNvSpPr txBox="1"/>
          <p:nvPr/>
        </p:nvSpPr>
        <p:spPr>
          <a:xfrm>
            <a:off x="8251800" y="2863631"/>
            <a:ext cx="394020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While </a:t>
            </a:r>
            <a:r>
              <a:rPr lang="en-US" sz="2000" b="1">
                <a:solidFill>
                  <a:schemeClr val="dk1"/>
                </a:solidFill>
                <a:latin typeface="Arial"/>
                <a:ea typeface="Arial"/>
                <a:cs typeface="Arial"/>
                <a:sym typeface="Arial"/>
              </a:rPr>
              <a:t>the curves are predominantly above the baseline (i.e. more visitors than reservations)</a:t>
            </a:r>
            <a:r>
              <a:rPr lang="en-US" sz="2000">
                <a:solidFill>
                  <a:schemeClr val="dk1"/>
                </a:solidFill>
                <a:latin typeface="Arial"/>
                <a:ea typeface="Arial"/>
                <a:cs typeface="Arial"/>
                <a:sym typeface="Arial"/>
              </a:rPr>
              <a:t>, </a:t>
            </a:r>
            <a:endParaRPr/>
          </a:p>
        </p:txBody>
      </p:sp>
      <p:pic>
        <p:nvPicPr>
          <p:cNvPr id="924" name="Google Shape;924;gf8da673635_2_332" descr="图形用户界面, 图表&#10;&#10;描述已自动生成"/>
          <p:cNvPicPr preferRelativeResize="0"/>
          <p:nvPr/>
        </p:nvPicPr>
        <p:blipFill rotWithShape="1">
          <a:blip r:embed="rId3">
            <a:alphaModFix/>
          </a:blip>
          <a:srcRect/>
          <a:stretch/>
        </p:blipFill>
        <p:spPr>
          <a:xfrm>
            <a:off x="0" y="808255"/>
            <a:ext cx="8074617" cy="6049745"/>
          </a:xfrm>
          <a:prstGeom prst="rect">
            <a:avLst/>
          </a:prstGeom>
          <a:noFill/>
          <a:ln>
            <a:noFill/>
          </a:ln>
        </p:spPr>
      </p:pic>
      <p:sp>
        <p:nvSpPr>
          <p:cNvPr id="925" name="Google Shape;925;gf8da673635_2_332"/>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
          <p:cNvSpPr/>
          <p:nvPr/>
        </p:nvSpPr>
        <p:spPr>
          <a:xfrm>
            <a:off x="218661" y="1052553"/>
            <a:ext cx="11973300" cy="5067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rPr>
              <a:t>Reservation and visitation data are provided from two systems</a:t>
            </a:r>
            <a:r>
              <a:rPr lang="en-US" sz="2000" b="0" i="0" u="none" strike="noStrike" cap="none">
                <a:solidFill>
                  <a:schemeClr val="dk1"/>
                </a:solidFill>
                <a:latin typeface="Arial"/>
                <a:ea typeface="Arial"/>
                <a:cs typeface="Arial"/>
                <a:sym typeface="Arial"/>
              </a:rPr>
              <a:t>:</a:t>
            </a:r>
            <a:endParaRPr/>
          </a:p>
          <a:p>
            <a:pPr marL="0" marR="0" lvl="0" indent="0" algn="l" rtl="0">
              <a:lnSpc>
                <a:spcPct val="15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Hot Pepper Gourmet (hpg): </a:t>
            </a:r>
            <a:r>
              <a:rPr lang="en-US" sz="1800" b="0" i="0" u="none" strike="noStrike" cap="none">
                <a:solidFill>
                  <a:schemeClr val="dk1"/>
                </a:solidFill>
                <a:latin typeface="Arial"/>
                <a:ea typeface="Arial"/>
                <a:cs typeface="Arial"/>
                <a:sym typeface="Arial"/>
              </a:rPr>
              <a:t>similar to Yelp, users can search restaurants and make a reservation online.</a:t>
            </a:r>
            <a:endParaRPr/>
          </a:p>
          <a:p>
            <a:pPr marL="342900" marR="0" lvl="0" indent="-342900" algn="l" rtl="0">
              <a:lnSpc>
                <a:spcPct val="150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AirREGI / Restaurant Board (air): </a:t>
            </a:r>
            <a:r>
              <a:rPr lang="en-US" sz="1800" b="0" i="0" u="none" strike="noStrike" cap="none">
                <a:solidFill>
                  <a:schemeClr val="dk1"/>
                </a:solidFill>
                <a:latin typeface="Arial"/>
                <a:ea typeface="Arial"/>
                <a:cs typeface="Arial"/>
                <a:sym typeface="Arial"/>
              </a:rPr>
              <a:t>similar to Square, a reservation control and cash register system.</a:t>
            </a:r>
            <a:endParaRPr/>
          </a:p>
          <a:p>
            <a:pPr marL="0" marR="0" lvl="0" indent="0" algn="l" rtl="0">
              <a:lnSpc>
                <a:spcPct val="15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2000">
                <a:solidFill>
                  <a:schemeClr val="dk1"/>
                </a:solidFill>
              </a:rPr>
              <a:t>Both have different list of restaurants and customers can make reservations through two systems.</a:t>
            </a:r>
            <a:endParaRPr sz="2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2000">
              <a:solidFill>
                <a:schemeClr val="dk1"/>
              </a:solidFill>
            </a:endParaRPr>
          </a:p>
          <a:p>
            <a:pPr marL="0" lvl="0" indent="0" algn="l" rtl="0">
              <a:lnSpc>
                <a:spcPct val="200000"/>
              </a:lnSpc>
              <a:spcBef>
                <a:spcPts val="0"/>
              </a:spcBef>
              <a:spcAft>
                <a:spcPts val="0"/>
              </a:spcAft>
              <a:buClr>
                <a:schemeClr val="dk1"/>
              </a:buClr>
              <a:buFont typeface="Arial"/>
              <a:buNone/>
            </a:pPr>
            <a:r>
              <a:rPr lang="en-US" sz="2000" b="1">
                <a:solidFill>
                  <a:schemeClr val="dk1"/>
                </a:solidFill>
              </a:rPr>
              <a:t>Problem statement:</a:t>
            </a:r>
            <a:r>
              <a:rPr lang="en-US" sz="2000" b="1">
                <a:solidFill>
                  <a:srgbClr val="FF0000"/>
                </a:solidFill>
              </a:rPr>
              <a:t> </a:t>
            </a:r>
            <a:endParaRPr b="1">
              <a:solidFill>
                <a:schemeClr val="dk1"/>
              </a:solidFill>
            </a:endParaRPr>
          </a:p>
          <a:p>
            <a:pPr marL="0" lvl="0" indent="0" algn="l" rtl="0">
              <a:lnSpc>
                <a:spcPct val="150000"/>
              </a:lnSpc>
              <a:spcBef>
                <a:spcPts val="0"/>
              </a:spcBef>
              <a:spcAft>
                <a:spcPts val="0"/>
              </a:spcAft>
              <a:buClr>
                <a:schemeClr val="dk1"/>
              </a:buClr>
              <a:buFont typeface="Arial"/>
              <a:buNone/>
            </a:pPr>
            <a:r>
              <a:rPr lang="en-US" sz="2000">
                <a:solidFill>
                  <a:schemeClr val="dk1"/>
                </a:solidFill>
              </a:rPr>
              <a:t>Using past reservation and visitation data to predict the total number of visitors of </a:t>
            </a:r>
            <a:r>
              <a:rPr lang="en-US" sz="2000" b="1">
                <a:solidFill>
                  <a:schemeClr val="dk1"/>
                </a:solidFill>
              </a:rPr>
              <a:t>air restaurants</a:t>
            </a:r>
            <a:r>
              <a:rPr lang="en-US" sz="2000">
                <a:solidFill>
                  <a:schemeClr val="dk1"/>
                </a:solidFill>
              </a:rPr>
              <a:t> for future dates and meanwhile draw interesting insights from the analysis.</a:t>
            </a:r>
            <a:endParaRPr sz="2000">
              <a:solidFill>
                <a:schemeClr val="dk1"/>
              </a:solidFill>
            </a:endParaRPr>
          </a:p>
          <a:p>
            <a:pPr marL="0" marR="0" lvl="0" indent="0" algn="l" rtl="0">
              <a:lnSpc>
                <a:spcPct val="15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a:p>
        </p:txBody>
      </p:sp>
      <p:grpSp>
        <p:nvGrpSpPr>
          <p:cNvPr id="320" name="Google Shape;320;p2"/>
          <p:cNvGrpSpPr/>
          <p:nvPr/>
        </p:nvGrpSpPr>
        <p:grpSpPr>
          <a:xfrm>
            <a:off x="218661" y="143425"/>
            <a:ext cx="6320926" cy="598806"/>
            <a:chOff x="218661" y="143425"/>
            <a:chExt cx="6320926" cy="598806"/>
          </a:xfrm>
        </p:grpSpPr>
        <p:cxnSp>
          <p:nvCxnSpPr>
            <p:cNvPr id="321" name="Google Shape;321;p2"/>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22" name="Google Shape;322;p2"/>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23" name="Google Shape;323;p2"/>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2"/>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2"/>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2"/>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2"/>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Problem Statement</a:t>
              </a:r>
              <a:endParaRPr sz="2800" b="1">
                <a:solidFill>
                  <a:schemeClr val="dk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cxnSp>
        <p:nvCxnSpPr>
          <p:cNvPr id="931" name="Google Shape;931;gf8da673635_2_346"/>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932" name="Google Shape;932;gf8da673635_2_346"/>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933" name="Google Shape;933;gf8da673635_2_346"/>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4" name="Google Shape;934;gf8da673635_2_346"/>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5" name="Google Shape;935;gf8da673635_2_346"/>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6" name="Google Shape;936;gf8da673635_2_346"/>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7" name="Google Shape;937;gf8da673635_2_346"/>
          <p:cNvSpPr txBox="1"/>
          <p:nvPr/>
        </p:nvSpPr>
        <p:spPr>
          <a:xfrm>
            <a:off x="8074617" y="1690062"/>
            <a:ext cx="4117383"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Finally, let’s have a quick look at </a:t>
            </a:r>
            <a:r>
              <a:rPr lang="en-US" sz="2000" b="1">
                <a:solidFill>
                  <a:schemeClr val="dk1"/>
                </a:solidFill>
                <a:latin typeface="Arial"/>
                <a:ea typeface="Arial"/>
                <a:cs typeface="Arial"/>
                <a:sym typeface="Arial"/>
              </a:rPr>
              <a:t>the impact of holidays </a:t>
            </a:r>
            <a:r>
              <a:rPr lang="en-US" sz="2000">
                <a:solidFill>
                  <a:schemeClr val="dk1"/>
                </a:solidFill>
                <a:latin typeface="Arial"/>
                <a:ea typeface="Arial"/>
                <a:cs typeface="Arial"/>
                <a:sym typeface="Arial"/>
              </a:rPr>
              <a:t>on the discrepancy between </a:t>
            </a:r>
            <a:r>
              <a:rPr lang="en-US" sz="2000" b="1">
                <a:solidFill>
                  <a:schemeClr val="dk1"/>
                </a:solidFill>
                <a:latin typeface="Arial"/>
                <a:ea typeface="Arial"/>
                <a:cs typeface="Arial"/>
                <a:sym typeface="Arial"/>
              </a:rPr>
              <a:t>reservations</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visitors</a:t>
            </a:r>
            <a:r>
              <a:rPr lang="en-US" sz="2000">
                <a:solidFill>
                  <a:schemeClr val="dk1"/>
                </a:solidFill>
                <a:latin typeface="Arial"/>
                <a:ea typeface="Arial"/>
                <a:cs typeface="Arial"/>
                <a:sym typeface="Arial"/>
              </a:rPr>
              <a:t>.</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On </a:t>
            </a:r>
            <a:r>
              <a:rPr lang="en-US" sz="2000" b="1">
                <a:solidFill>
                  <a:schemeClr val="dk1"/>
                </a:solidFill>
                <a:latin typeface="Arial"/>
                <a:ea typeface="Arial"/>
                <a:cs typeface="Arial"/>
                <a:sym typeface="Arial"/>
              </a:rPr>
              <a:t>holiday</a:t>
            </a:r>
            <a:r>
              <a:rPr lang="en-US" sz="2000">
                <a:solidFill>
                  <a:schemeClr val="dk1"/>
                </a:solidFill>
                <a:latin typeface="Arial"/>
                <a:ea typeface="Arial"/>
                <a:cs typeface="Arial"/>
                <a:sym typeface="Arial"/>
              </a:rPr>
              <a:t>, there are somewhat </a:t>
            </a:r>
            <a:r>
              <a:rPr lang="en-US" sz="2000" b="1">
                <a:solidFill>
                  <a:schemeClr val="dk1"/>
                </a:solidFill>
                <a:latin typeface="Arial"/>
                <a:ea typeface="Arial"/>
                <a:cs typeface="Arial"/>
                <a:sym typeface="Arial"/>
              </a:rPr>
              <a:t>higher</a:t>
            </a:r>
            <a:r>
              <a:rPr lang="en-US" sz="2000">
                <a:solidFill>
                  <a:schemeClr val="dk1"/>
                </a:solidFill>
                <a:latin typeface="Arial"/>
                <a:ea typeface="Arial"/>
                <a:cs typeface="Arial"/>
                <a:sym typeface="Arial"/>
              </a:rPr>
              <a:t> numbers of </a:t>
            </a:r>
            <a:r>
              <a:rPr lang="en-US" sz="2000" b="1">
                <a:solidFill>
                  <a:schemeClr val="dk1"/>
                </a:solidFill>
                <a:latin typeface="Arial"/>
                <a:ea typeface="Arial"/>
                <a:cs typeface="Arial"/>
                <a:sym typeface="Arial"/>
              </a:rPr>
              <a:t>visitors</a:t>
            </a:r>
            <a:r>
              <a:rPr lang="en-US" sz="2000">
                <a:solidFill>
                  <a:schemeClr val="dk1"/>
                </a:solidFill>
                <a:latin typeface="Arial"/>
                <a:ea typeface="Arial"/>
                <a:cs typeface="Arial"/>
                <a:sym typeface="Arial"/>
              </a:rPr>
              <a:t> </a:t>
            </a:r>
            <a:r>
              <a:rPr lang="en-US" sz="2000" b="1">
                <a:solidFill>
                  <a:schemeClr val="dk1"/>
                </a:solidFill>
                <a:latin typeface="Arial"/>
                <a:ea typeface="Arial"/>
                <a:cs typeface="Arial"/>
                <a:sym typeface="Arial"/>
              </a:rPr>
              <a:t>compared to reservations</a:t>
            </a:r>
            <a:r>
              <a:rPr lang="en-US" sz="2000">
                <a:solidFill>
                  <a:schemeClr val="dk1"/>
                </a:solidFill>
                <a:latin typeface="Arial"/>
                <a:ea typeface="Arial"/>
                <a:cs typeface="Arial"/>
                <a:sym typeface="Arial"/>
              </a:rPr>
              <a:t>. </a:t>
            </a:r>
            <a:endParaRPr/>
          </a:p>
        </p:txBody>
      </p:sp>
      <p:pic>
        <p:nvPicPr>
          <p:cNvPr id="938" name="Google Shape;938;gf8da673635_2_346"/>
          <p:cNvPicPr preferRelativeResize="0"/>
          <p:nvPr/>
        </p:nvPicPr>
        <p:blipFill rotWithShape="1">
          <a:blip r:embed="rId3">
            <a:alphaModFix/>
          </a:blip>
          <a:srcRect/>
          <a:stretch/>
        </p:blipFill>
        <p:spPr>
          <a:xfrm>
            <a:off x="0" y="817258"/>
            <a:ext cx="8074617" cy="6031739"/>
          </a:xfrm>
          <a:prstGeom prst="rect">
            <a:avLst/>
          </a:prstGeom>
          <a:noFill/>
          <a:ln>
            <a:noFill/>
          </a:ln>
        </p:spPr>
      </p:pic>
      <p:sp>
        <p:nvSpPr>
          <p:cNvPr id="939" name="Google Shape;939;gf8da673635_2_346"/>
          <p:cNvSpPr txBox="1"/>
          <p:nvPr/>
        </p:nvSpPr>
        <p:spPr>
          <a:xfrm>
            <a:off x="6115050" y="6358"/>
            <a:ext cx="608574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density difference between reserved visitors and non-reserved visitors (visitors) on each day whether it is holiday or not</a:t>
            </a:r>
            <a:endParaRPr/>
          </a:p>
        </p:txBody>
      </p:sp>
      <p:sp>
        <p:nvSpPr>
          <p:cNvPr id="940" name="Google Shape;940;gf8da673635_2_346"/>
          <p:cNvSpPr/>
          <p:nvPr/>
        </p:nvSpPr>
        <p:spPr>
          <a:xfrm rot="7491169" flipH="1">
            <a:off x="1995679" y="1435938"/>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1" name="Google Shape;941;gf8da673635_2_346"/>
          <p:cNvSpPr/>
          <p:nvPr/>
        </p:nvSpPr>
        <p:spPr>
          <a:xfrm rot="7491169" flipH="1">
            <a:off x="1995679" y="3017364"/>
            <a:ext cx="709812" cy="15322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2" name="Google Shape;942;gf8da673635_2_346"/>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cxnSp>
        <p:nvCxnSpPr>
          <p:cNvPr id="948" name="Google Shape;948;gf8da673635_2_362"/>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949" name="Google Shape;949;gf8da673635_2_362"/>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950" name="Google Shape;950;gf8da673635_2_362"/>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1" name="Google Shape;951;gf8da673635_2_362"/>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2" name="Google Shape;952;gf8da673635_2_362"/>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3" name="Google Shape;953;gf8da673635_2_362"/>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4" name="Google Shape;954;gf8da673635_2_362"/>
          <p:cNvSpPr txBox="1"/>
          <p:nvPr/>
        </p:nvSpPr>
        <p:spPr>
          <a:xfrm>
            <a:off x="8074617" y="1690062"/>
            <a:ext cx="4117383"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find that </a:t>
            </a:r>
            <a:r>
              <a:rPr lang="en-US" sz="2000" b="1">
                <a:solidFill>
                  <a:schemeClr val="dk1"/>
                </a:solidFill>
                <a:latin typeface="Arial"/>
                <a:ea typeface="Arial"/>
                <a:cs typeface="Arial"/>
                <a:sym typeface="Arial"/>
              </a:rPr>
              <a:t>there is no significant difference</a:t>
            </a:r>
            <a:endParaRPr/>
          </a:p>
          <a:p>
            <a:pPr marL="342900" marR="0" lvl="0" indent="-215900" algn="l" rtl="0">
              <a:spcBef>
                <a:spcPts val="0"/>
              </a:spcBef>
              <a:spcAft>
                <a:spcPts val="0"/>
              </a:spcAft>
              <a:buClr>
                <a:schemeClr val="dk1"/>
              </a:buClr>
              <a:buSzPts val="2000"/>
              <a:buFont typeface="Arial"/>
              <a:buNone/>
            </a:pPr>
            <a:endParaRPr sz="2000" b="1">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although we see a slight trend for </a:t>
            </a:r>
            <a:r>
              <a:rPr lang="en-US" sz="2000" b="1">
                <a:solidFill>
                  <a:schemeClr val="dk1"/>
                </a:solidFill>
                <a:latin typeface="Arial"/>
                <a:ea typeface="Arial"/>
                <a:cs typeface="Arial"/>
                <a:sym typeface="Arial"/>
              </a:rPr>
              <a:t>more visitors compared to reservations on the weekend</a:t>
            </a:r>
            <a:r>
              <a:rPr lang="en-US" sz="2000">
                <a:solidFill>
                  <a:schemeClr val="dk1"/>
                </a:solidFill>
                <a:latin typeface="Arial"/>
                <a:ea typeface="Arial"/>
                <a:cs typeface="Arial"/>
                <a:sym typeface="Arial"/>
              </a:rPr>
              <a:t>, especially Sunday.</a:t>
            </a:r>
            <a:endParaRPr/>
          </a:p>
        </p:txBody>
      </p:sp>
      <p:pic>
        <p:nvPicPr>
          <p:cNvPr id="955" name="Google Shape;955;gf8da673635_2_362"/>
          <p:cNvPicPr preferRelativeResize="0"/>
          <p:nvPr/>
        </p:nvPicPr>
        <p:blipFill rotWithShape="1">
          <a:blip r:embed="rId3">
            <a:alphaModFix/>
          </a:blip>
          <a:srcRect/>
          <a:stretch/>
        </p:blipFill>
        <p:spPr>
          <a:xfrm>
            <a:off x="0" y="817258"/>
            <a:ext cx="8074616" cy="6031739"/>
          </a:xfrm>
          <a:prstGeom prst="rect">
            <a:avLst/>
          </a:prstGeom>
          <a:noFill/>
          <a:ln>
            <a:noFill/>
          </a:ln>
        </p:spPr>
      </p:pic>
      <p:sp>
        <p:nvSpPr>
          <p:cNvPr id="956" name="Google Shape;956;gf8da673635_2_362"/>
          <p:cNvSpPr txBox="1"/>
          <p:nvPr/>
        </p:nvSpPr>
        <p:spPr>
          <a:xfrm>
            <a:off x="6115050" y="6358"/>
            <a:ext cx="608574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difference between reserved visitors and non-reserved visitors (visitors) on each day of the week (shown by boxplot)</a:t>
            </a:r>
            <a:endParaRPr/>
          </a:p>
        </p:txBody>
      </p:sp>
      <p:sp>
        <p:nvSpPr>
          <p:cNvPr id="957" name="Google Shape;957;gf8da673635_2_362"/>
          <p:cNvSpPr/>
          <p:nvPr/>
        </p:nvSpPr>
        <p:spPr>
          <a:xfrm rot="7491169" flipH="1">
            <a:off x="5906259" y="5088081"/>
            <a:ext cx="1554243" cy="12925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8" name="Google Shape;958;gf8da673635_2_362"/>
          <p:cNvSpPr/>
          <p:nvPr/>
        </p:nvSpPr>
        <p:spPr>
          <a:xfrm rot="7491169" flipH="1">
            <a:off x="5022192" y="5170355"/>
            <a:ext cx="1554243" cy="129251"/>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59" name="Google Shape;959;gf8da673635_2_362"/>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cxnSp>
        <p:nvCxnSpPr>
          <p:cNvPr id="965" name="Google Shape;965;gf8da673635_2_378"/>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966" name="Google Shape;966;gf8da673635_2_378"/>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967" name="Google Shape;967;gf8da673635_2_378"/>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8" name="Google Shape;968;gf8da673635_2_378"/>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9" name="Google Shape;969;gf8da673635_2_378"/>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gf8da673635_2_378"/>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1" name="Google Shape;971;gf8da673635_2_378"/>
          <p:cNvSpPr txBox="1"/>
          <p:nvPr/>
        </p:nvSpPr>
        <p:spPr>
          <a:xfrm>
            <a:off x="7005234" y="1016971"/>
            <a:ext cx="5186766"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As the single </a:t>
            </a:r>
            <a:r>
              <a:rPr lang="en-US" sz="2000" b="1">
                <a:solidFill>
                  <a:schemeClr val="dk1"/>
                </a:solidFill>
                <a:latin typeface="Arial"/>
                <a:ea typeface="Arial"/>
                <a:cs typeface="Arial"/>
                <a:sym typeface="Arial"/>
              </a:rPr>
              <a:t>reference</a:t>
            </a:r>
            <a:r>
              <a:rPr lang="en-US" sz="2000">
                <a:solidFill>
                  <a:schemeClr val="dk1"/>
                </a:solidFill>
                <a:latin typeface="Arial"/>
                <a:ea typeface="Arial"/>
                <a:cs typeface="Arial"/>
                <a:sym typeface="Arial"/>
              </a:rPr>
              <a:t> point for all distances, we choose </a:t>
            </a:r>
            <a:r>
              <a:rPr lang="en-US" sz="2000" b="1">
                <a:solidFill>
                  <a:schemeClr val="dk1"/>
                </a:solidFill>
                <a:latin typeface="Arial"/>
                <a:ea typeface="Arial"/>
                <a:cs typeface="Arial"/>
                <a:sym typeface="Arial"/>
              </a:rPr>
              <a:t>the median latitude and median longitude</a:t>
            </a:r>
            <a:r>
              <a:rPr lang="en-US" sz="2000">
                <a:solidFill>
                  <a:schemeClr val="dk1"/>
                </a:solidFill>
                <a:latin typeface="Arial"/>
                <a:ea typeface="Arial"/>
                <a:cs typeface="Arial"/>
                <a:sym typeface="Arial"/>
              </a:rPr>
              <a:t>. </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rgbClr val="FF0000"/>
                </a:solidFill>
                <a:latin typeface="Arial"/>
                <a:ea typeface="Arial"/>
                <a:cs typeface="Arial"/>
                <a:sym typeface="Arial"/>
              </a:rPr>
              <a:t>We find: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distance distribution has </a:t>
            </a:r>
            <a:r>
              <a:rPr lang="en-US" sz="2000" b="1">
                <a:solidFill>
                  <a:schemeClr val="dk1"/>
                </a:solidFill>
                <a:latin typeface="Arial"/>
                <a:ea typeface="Arial"/>
                <a:cs typeface="Arial"/>
                <a:sym typeface="Arial"/>
              </a:rPr>
              <a:t>a clear peak at very short values</a:t>
            </a:r>
            <a:r>
              <a:rPr lang="en-US" sz="2000">
                <a:solidFill>
                  <a:schemeClr val="dk1"/>
                </a:solidFill>
                <a:latin typeface="Arial"/>
                <a:ea typeface="Arial"/>
                <a:cs typeface="Arial"/>
                <a:sym typeface="Arial"/>
              </a:rPr>
              <a:t>; which is to be expected since our reference is the median.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also see </a:t>
            </a:r>
            <a:r>
              <a:rPr lang="en-US" sz="2000" b="1">
                <a:solidFill>
                  <a:schemeClr val="dk1"/>
                </a:solidFill>
                <a:latin typeface="Arial"/>
                <a:ea typeface="Arial"/>
                <a:cs typeface="Arial"/>
                <a:sym typeface="Arial"/>
              </a:rPr>
              <a:t>further peaks</a:t>
            </a:r>
            <a:r>
              <a:rPr lang="en-US" sz="2000">
                <a:solidFill>
                  <a:schemeClr val="dk1"/>
                </a:solidFill>
                <a:latin typeface="Arial"/>
                <a:ea typeface="Arial"/>
                <a:cs typeface="Arial"/>
                <a:sym typeface="Arial"/>
              </a:rPr>
              <a:t>, most prominently around ~450 km and ~800 km. These will </a:t>
            </a:r>
            <a:r>
              <a:rPr lang="en-US" sz="2000" b="1">
                <a:solidFill>
                  <a:schemeClr val="dk1"/>
                </a:solidFill>
                <a:latin typeface="Arial"/>
                <a:ea typeface="Arial"/>
                <a:cs typeface="Arial"/>
                <a:sym typeface="Arial"/>
              </a:rPr>
              <a:t>correspond to (groups of) cities</a:t>
            </a:r>
            <a:r>
              <a:rPr lang="en-US" sz="2000">
                <a:solidFill>
                  <a:schemeClr val="dk1"/>
                </a:solidFill>
                <a:latin typeface="Arial"/>
                <a:ea typeface="Arial"/>
                <a:cs typeface="Arial"/>
                <a:sym typeface="Arial"/>
              </a:rPr>
              <a:t>. </a:t>
            </a:r>
            <a:endParaRPr/>
          </a:p>
        </p:txBody>
      </p:sp>
      <p:pic>
        <p:nvPicPr>
          <p:cNvPr id="972" name="Google Shape;972;gf8da673635_2_378"/>
          <p:cNvPicPr preferRelativeResize="0"/>
          <p:nvPr/>
        </p:nvPicPr>
        <p:blipFill rotWithShape="1">
          <a:blip r:embed="rId3">
            <a:alphaModFix/>
          </a:blip>
          <a:srcRect/>
          <a:stretch/>
        </p:blipFill>
        <p:spPr>
          <a:xfrm>
            <a:off x="0" y="817258"/>
            <a:ext cx="7005234" cy="6031739"/>
          </a:xfrm>
          <a:prstGeom prst="rect">
            <a:avLst/>
          </a:prstGeom>
          <a:noFill/>
          <a:ln>
            <a:noFill/>
          </a:ln>
        </p:spPr>
      </p:pic>
      <p:sp>
        <p:nvSpPr>
          <p:cNvPr id="973" name="Google Shape;973;gf8da673635_2_378"/>
          <p:cNvSpPr txBox="1"/>
          <p:nvPr/>
        </p:nvSpPr>
        <p:spPr>
          <a:xfrm>
            <a:off x="6115050" y="176917"/>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distance from the busiest area</a:t>
            </a:r>
            <a:endParaRPr/>
          </a:p>
        </p:txBody>
      </p:sp>
      <p:sp>
        <p:nvSpPr>
          <p:cNvPr id="974" name="Google Shape;974;gf8da673635_2_378"/>
          <p:cNvSpPr/>
          <p:nvPr/>
        </p:nvSpPr>
        <p:spPr>
          <a:xfrm rot="-1561532" flipH="1">
            <a:off x="930416" y="1024179"/>
            <a:ext cx="1530033" cy="448587"/>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5" name="Google Shape;975;gf8da673635_2_378"/>
          <p:cNvSpPr/>
          <p:nvPr/>
        </p:nvSpPr>
        <p:spPr>
          <a:xfrm rot="-1561532" flipH="1">
            <a:off x="3095180" y="4679196"/>
            <a:ext cx="1530033" cy="448587"/>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6" name="Google Shape;976;gf8da673635_2_378"/>
          <p:cNvSpPr/>
          <p:nvPr/>
        </p:nvSpPr>
        <p:spPr>
          <a:xfrm rot="-2852391" flipH="1">
            <a:off x="5558300" y="3862971"/>
            <a:ext cx="1530033" cy="448587"/>
          </a:xfrm>
          <a:prstGeom prst="rightArrow">
            <a:avLst>
              <a:gd name="adj1" fmla="val 50000"/>
              <a:gd name="adj2" fmla="val 98145"/>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7" name="Google Shape;977;gf8da673635_2_378"/>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pic>
        <p:nvPicPr>
          <p:cNvPr id="983" name="Google Shape;983;gf8da673635_2_395"/>
          <p:cNvPicPr preferRelativeResize="0"/>
          <p:nvPr/>
        </p:nvPicPr>
        <p:blipFill rotWithShape="1">
          <a:blip r:embed="rId3">
            <a:alphaModFix/>
          </a:blip>
          <a:srcRect l="20659" r="14460"/>
          <a:stretch/>
        </p:blipFill>
        <p:spPr>
          <a:xfrm>
            <a:off x="1" y="854048"/>
            <a:ext cx="12192000" cy="6017317"/>
          </a:xfrm>
          <a:prstGeom prst="rect">
            <a:avLst/>
          </a:prstGeom>
          <a:noFill/>
          <a:ln>
            <a:noFill/>
          </a:ln>
        </p:spPr>
      </p:pic>
      <p:sp>
        <p:nvSpPr>
          <p:cNvPr id="984" name="Google Shape;984;gf8da673635_2_395"/>
          <p:cNvSpPr txBox="1"/>
          <p:nvPr/>
        </p:nvSpPr>
        <p:spPr>
          <a:xfrm>
            <a:off x="6115050" y="176917"/>
            <a:ext cx="6085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highlight>
                  <a:srgbClr val="FFFF00"/>
                </a:highlight>
                <a:latin typeface="Arial"/>
                <a:ea typeface="Arial"/>
                <a:cs typeface="Arial"/>
                <a:sym typeface="Arial"/>
              </a:rPr>
              <a:t>The distribution of Restaurants (After Clustering)</a:t>
            </a:r>
            <a:endParaRPr/>
          </a:p>
        </p:txBody>
      </p:sp>
      <p:cxnSp>
        <p:nvCxnSpPr>
          <p:cNvPr id="985" name="Google Shape;985;gf8da673635_2_395"/>
          <p:cNvCxnSpPr/>
          <p:nvPr/>
        </p:nvCxnSpPr>
        <p:spPr>
          <a:xfrm>
            <a:off x="667670" y="701648"/>
            <a:ext cx="5131644" cy="0"/>
          </a:xfrm>
          <a:prstGeom prst="straightConnector1">
            <a:avLst/>
          </a:prstGeom>
          <a:noFill/>
          <a:ln w="19050" cap="flat" cmpd="sng">
            <a:solidFill>
              <a:schemeClr val="accent1"/>
            </a:solidFill>
            <a:prstDash val="solid"/>
            <a:miter lim="800000"/>
            <a:headEnd type="none" w="sm" len="sm"/>
            <a:tailEnd type="none" w="sm" len="sm"/>
          </a:ln>
        </p:spPr>
      </p:cxnSp>
      <p:cxnSp>
        <p:nvCxnSpPr>
          <p:cNvPr id="986" name="Google Shape;986;gf8da673635_2_395"/>
          <p:cNvCxnSpPr/>
          <p:nvPr/>
        </p:nvCxnSpPr>
        <p:spPr>
          <a:xfrm>
            <a:off x="667670" y="632554"/>
            <a:ext cx="2512852" cy="0"/>
          </a:xfrm>
          <a:prstGeom prst="straightConnector1">
            <a:avLst/>
          </a:prstGeom>
          <a:noFill/>
          <a:ln w="15875" cap="flat" cmpd="sng">
            <a:solidFill>
              <a:srgbClr val="D94561"/>
            </a:solidFill>
            <a:prstDash val="solid"/>
            <a:miter lim="800000"/>
            <a:headEnd type="none" w="sm" len="sm"/>
            <a:tailEnd type="none" w="sm" len="sm"/>
          </a:ln>
        </p:spPr>
      </p:cxnSp>
      <p:sp>
        <p:nvSpPr>
          <p:cNvPr id="987" name="Google Shape;987;gf8da673635_2_395"/>
          <p:cNvSpPr/>
          <p:nvPr/>
        </p:nvSpPr>
        <p:spPr>
          <a:xfrm rot="-5400000">
            <a:off x="5746365" y="361620"/>
            <a:ext cx="371073" cy="328197"/>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8" name="Google Shape;988;gf8da673635_2_395"/>
          <p:cNvSpPr/>
          <p:nvPr/>
        </p:nvSpPr>
        <p:spPr>
          <a:xfrm rot="-5400000">
            <a:off x="5898765" y="504413"/>
            <a:ext cx="218673" cy="175797"/>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9" name="Google Shape;989;gf8da673635_2_395"/>
          <p:cNvSpPr/>
          <p:nvPr/>
        </p:nvSpPr>
        <p:spPr>
          <a:xfrm>
            <a:off x="218661" y="136168"/>
            <a:ext cx="489752" cy="565480"/>
          </a:xfrm>
          <a:prstGeom prst="rtTriangle">
            <a:avLst/>
          </a:prstGeom>
          <a:gradFill>
            <a:gsLst>
              <a:gs pos="0">
                <a:srgbClr val="5DB8C5"/>
              </a:gs>
              <a:gs pos="50000">
                <a:srgbClr val="39B4C5"/>
              </a:gs>
              <a:gs pos="100000">
                <a:srgbClr val="2CA3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0" name="Google Shape;990;gf8da673635_2_395"/>
          <p:cNvSpPr/>
          <p:nvPr/>
        </p:nvSpPr>
        <p:spPr>
          <a:xfrm>
            <a:off x="307405" y="258456"/>
            <a:ext cx="433322" cy="443412"/>
          </a:xfrm>
          <a:prstGeom prst="rtTriangle">
            <a:avLst/>
          </a:prstGeom>
          <a:solidFill>
            <a:srgbClr val="D94561"/>
          </a:solid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91" name="Google Shape;991;gf8da673635_2_395"/>
          <p:cNvSpPr txBox="1"/>
          <p:nvPr/>
        </p:nvSpPr>
        <p:spPr>
          <a:xfrm>
            <a:off x="600266" y="185331"/>
            <a:ext cx="54387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800" b="1" i="0" u="none" strike="noStrike" cap="none">
                <a:solidFill>
                  <a:schemeClr val="dk1"/>
                </a:solidFill>
                <a:latin typeface="Arial"/>
                <a:ea typeface="Arial"/>
                <a:cs typeface="Arial"/>
                <a:sym typeface="Arial"/>
              </a:rPr>
              <a:t>Data Visualization</a:t>
            </a:r>
            <a:endParaRPr sz="2800" b="1" i="0" u="none" strike="noStrike" cap="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f8da673635_6_67"/>
          <p:cNvSpPr/>
          <p:nvPr/>
        </p:nvSpPr>
        <p:spPr>
          <a:xfrm>
            <a:off x="456477" y="-29028"/>
            <a:ext cx="1682605" cy="1624584"/>
          </a:xfrm>
          <a:custGeom>
            <a:avLst/>
            <a:gdLst/>
            <a:ahLst/>
            <a:cxnLst/>
            <a:rect l="l" t="t" r="r" b="b"/>
            <a:pathLst>
              <a:path w="1262743" h="1219200" extrusionOk="0">
                <a:moveTo>
                  <a:pt x="0" y="0"/>
                </a:moveTo>
                <a:lnTo>
                  <a:pt x="1262743" y="10886"/>
                </a:lnTo>
                <a:lnTo>
                  <a:pt x="957943" y="1219200"/>
                </a:lnTo>
                <a:lnTo>
                  <a:pt x="0" y="0"/>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97" name="Google Shape;997;gf8da673635_6_67"/>
          <p:cNvSpPr/>
          <p:nvPr/>
        </p:nvSpPr>
        <p:spPr>
          <a:xfrm>
            <a:off x="1298308" y="-29028"/>
            <a:ext cx="4003439" cy="3031589"/>
          </a:xfrm>
          <a:custGeom>
            <a:avLst/>
            <a:gdLst/>
            <a:ahLst/>
            <a:cxnLst/>
            <a:rect l="l" t="t" r="r" b="b"/>
            <a:pathLst>
              <a:path w="3004457" h="2275114" extrusionOk="0">
                <a:moveTo>
                  <a:pt x="598714" y="0"/>
                </a:moveTo>
                <a:lnTo>
                  <a:pt x="0" y="2275114"/>
                </a:lnTo>
                <a:lnTo>
                  <a:pt x="3004457" y="10885"/>
                </a:lnTo>
                <a:lnTo>
                  <a:pt x="598714" y="0"/>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98" name="Google Shape;998;gf8da673635_6_67"/>
          <p:cNvSpPr/>
          <p:nvPr/>
        </p:nvSpPr>
        <p:spPr>
          <a:xfrm rot="3373892">
            <a:off x="2662010" y="2625473"/>
            <a:ext cx="1824272" cy="1412074"/>
          </a:xfrm>
          <a:prstGeom prst="triangle">
            <a:avLst>
              <a:gd name="adj" fmla="val 51238"/>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99" name="Google Shape;999;gf8da673635_6_67"/>
          <p:cNvSpPr/>
          <p:nvPr/>
        </p:nvSpPr>
        <p:spPr>
          <a:xfrm>
            <a:off x="1298305" y="1728756"/>
            <a:ext cx="2880300" cy="1248000"/>
          </a:xfrm>
          <a:prstGeom prst="triangle">
            <a:avLst>
              <a:gd name="adj" fmla="val 58063"/>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0" name="Google Shape;1000;gf8da673635_6_67"/>
          <p:cNvSpPr/>
          <p:nvPr/>
        </p:nvSpPr>
        <p:spPr>
          <a:xfrm>
            <a:off x="3487503" y="3621021"/>
            <a:ext cx="1388735" cy="1469919"/>
          </a:xfrm>
          <a:custGeom>
            <a:avLst/>
            <a:gdLst/>
            <a:ahLst/>
            <a:cxnLst/>
            <a:rect l="l" t="t" r="r" b="b"/>
            <a:pathLst>
              <a:path w="1042203" h="1103129" extrusionOk="0">
                <a:moveTo>
                  <a:pt x="0" y="645929"/>
                </a:moveTo>
                <a:lnTo>
                  <a:pt x="288223" y="0"/>
                </a:lnTo>
                <a:lnTo>
                  <a:pt x="1042203" y="1103129"/>
                </a:lnTo>
                <a:lnTo>
                  <a:pt x="0" y="645929"/>
                </a:lnTo>
                <a:close/>
              </a:path>
            </a:pathLst>
          </a:cu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1" name="Google Shape;1001;gf8da673635_6_67"/>
          <p:cNvSpPr/>
          <p:nvPr/>
        </p:nvSpPr>
        <p:spPr>
          <a:xfrm>
            <a:off x="4877107" y="4803827"/>
            <a:ext cx="1605900" cy="288000"/>
          </a:xfrm>
          <a:prstGeom prst="triangle">
            <a:avLst>
              <a:gd name="adj" fmla="val 69027"/>
            </a:avLst>
          </a:pr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2" name="Google Shape;1002;gf8da673635_6_67"/>
          <p:cNvSpPr/>
          <p:nvPr/>
        </p:nvSpPr>
        <p:spPr>
          <a:xfrm rot="1458562">
            <a:off x="5815234" y="5051657"/>
            <a:ext cx="1152155" cy="257395"/>
          </a:xfrm>
          <a:prstGeom prst="triangle">
            <a:avLst>
              <a:gd name="adj" fmla="val 50000"/>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3" name="Google Shape;1003;gf8da673635_6_67"/>
          <p:cNvSpPr/>
          <p:nvPr/>
        </p:nvSpPr>
        <p:spPr>
          <a:xfrm>
            <a:off x="6437857" y="5059045"/>
            <a:ext cx="1413261" cy="792620"/>
          </a:xfrm>
          <a:custGeom>
            <a:avLst/>
            <a:gdLst/>
            <a:ahLst/>
            <a:cxnLst/>
            <a:rect l="l" t="t" r="r" b="b"/>
            <a:pathLst>
              <a:path w="1060609" h="594837" extrusionOk="0">
                <a:moveTo>
                  <a:pt x="0" y="2383"/>
                </a:moveTo>
                <a:lnTo>
                  <a:pt x="617697" y="0"/>
                </a:lnTo>
                <a:lnTo>
                  <a:pt x="1060609" y="594837"/>
                </a:lnTo>
                <a:lnTo>
                  <a:pt x="290988" y="346235"/>
                </a:lnTo>
                <a:lnTo>
                  <a:pt x="0" y="2383"/>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4" name="Google Shape;1004;gf8da673635_6_67"/>
          <p:cNvSpPr/>
          <p:nvPr/>
        </p:nvSpPr>
        <p:spPr>
          <a:xfrm rot="-2645292">
            <a:off x="7622946" y="4715336"/>
            <a:ext cx="922532" cy="2374420"/>
          </a:xfrm>
          <a:custGeom>
            <a:avLst/>
            <a:gdLst/>
            <a:ahLst/>
            <a:cxnLst/>
            <a:rect l="l" t="t" r="r" b="b"/>
            <a:pathLst>
              <a:path w="692038" h="1781173" extrusionOk="0">
                <a:moveTo>
                  <a:pt x="0" y="1577725"/>
                </a:moveTo>
                <a:lnTo>
                  <a:pt x="339137" y="0"/>
                </a:lnTo>
                <a:lnTo>
                  <a:pt x="692038" y="1781173"/>
                </a:lnTo>
                <a:lnTo>
                  <a:pt x="0" y="1577725"/>
                </a:lnTo>
                <a:close/>
              </a:path>
            </a:pathLst>
          </a:cu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5" name="Google Shape;1005;gf8da673635_6_67"/>
          <p:cNvSpPr/>
          <p:nvPr/>
        </p:nvSpPr>
        <p:spPr>
          <a:xfrm rot="-9018507">
            <a:off x="9512848" y="6234945"/>
            <a:ext cx="2408104" cy="1247307"/>
          </a:xfrm>
          <a:custGeom>
            <a:avLst/>
            <a:gdLst/>
            <a:ahLst/>
            <a:cxnLst/>
            <a:rect l="l" t="t" r="r" b="b"/>
            <a:pathLst>
              <a:path w="1807284" h="936105" extrusionOk="0">
                <a:moveTo>
                  <a:pt x="0" y="936105"/>
                </a:moveTo>
                <a:lnTo>
                  <a:pt x="1668152" y="0"/>
                </a:lnTo>
                <a:lnTo>
                  <a:pt x="1807284" y="494609"/>
                </a:lnTo>
                <a:lnTo>
                  <a:pt x="0" y="936105"/>
                </a:lnTo>
                <a:close/>
              </a:path>
            </a:pathLst>
          </a:custGeom>
          <a:solidFill>
            <a:srgbClr val="1FA398"/>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6" name="Google Shape;1006;gf8da673635_6_67"/>
          <p:cNvSpPr/>
          <p:nvPr/>
        </p:nvSpPr>
        <p:spPr>
          <a:xfrm>
            <a:off x="8365980" y="6210831"/>
            <a:ext cx="2609100" cy="668400"/>
          </a:xfrm>
          <a:prstGeom prst="triangle">
            <a:avLst>
              <a:gd name="adj" fmla="val 48591"/>
            </a:avLst>
          </a:prstGeom>
          <a:solidFill>
            <a:srgbClr val="21908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7" name="Google Shape;1007;gf8da673635_6_67"/>
          <p:cNvSpPr/>
          <p:nvPr/>
        </p:nvSpPr>
        <p:spPr>
          <a:xfrm rot="10800000">
            <a:off x="2755408" y="1441002"/>
            <a:ext cx="356023" cy="489271"/>
          </a:xfrm>
          <a:custGeom>
            <a:avLst/>
            <a:gdLst/>
            <a:ahLst/>
            <a:cxnLst/>
            <a:rect l="l" t="t" r="r" b="b"/>
            <a:pathLst>
              <a:path w="267184" h="367183" extrusionOk="0">
                <a:moveTo>
                  <a:pt x="0" y="367183"/>
                </a:moveTo>
                <a:lnTo>
                  <a:pt x="267184" y="0"/>
                </a:lnTo>
                <a:lnTo>
                  <a:pt x="267184" y="364802"/>
                </a:lnTo>
                <a:lnTo>
                  <a:pt x="0" y="367183"/>
                </a:lnTo>
                <a:close/>
              </a:path>
            </a:pathLst>
          </a:cu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8" name="Google Shape;1008;gf8da673635_6_67"/>
          <p:cNvSpPr/>
          <p:nvPr/>
        </p:nvSpPr>
        <p:spPr>
          <a:xfrm>
            <a:off x="1682348" y="1176313"/>
            <a:ext cx="1422833" cy="284614"/>
          </a:xfrm>
          <a:custGeom>
            <a:avLst/>
            <a:gdLst/>
            <a:ahLst/>
            <a:cxnLst/>
            <a:rect l="l" t="t" r="r" b="b"/>
            <a:pathLst>
              <a:path w="1067792" h="213594" extrusionOk="0">
                <a:moveTo>
                  <a:pt x="0" y="213594"/>
                </a:moveTo>
                <a:lnTo>
                  <a:pt x="623584" y="0"/>
                </a:lnTo>
                <a:lnTo>
                  <a:pt x="1067792" y="200894"/>
                </a:lnTo>
                <a:lnTo>
                  <a:pt x="0" y="213594"/>
                </a:lnTo>
                <a:close/>
              </a:path>
            </a:pathLst>
          </a:custGeom>
          <a:solidFill>
            <a:srgbClr val="F2F2F2"/>
          </a:solidFill>
          <a:ln>
            <a:noFill/>
          </a:ln>
          <a:effectLst>
            <a:outerShdw blurRad="50800" dist="38100" dir="5400000" algn="t"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9" name="Google Shape;1009;gf8da673635_6_67"/>
          <p:cNvSpPr/>
          <p:nvPr/>
        </p:nvSpPr>
        <p:spPr>
          <a:xfrm>
            <a:off x="1298305" y="-29028"/>
            <a:ext cx="1709198" cy="1489202"/>
          </a:xfrm>
          <a:custGeom>
            <a:avLst/>
            <a:gdLst/>
            <a:ahLst/>
            <a:cxnLst/>
            <a:rect l="l" t="t" r="r" b="b"/>
            <a:pathLst>
              <a:path w="1282700" h="1117600" extrusionOk="0">
                <a:moveTo>
                  <a:pt x="0" y="190500"/>
                </a:moveTo>
                <a:lnTo>
                  <a:pt x="1282700" y="0"/>
                </a:lnTo>
                <a:lnTo>
                  <a:pt x="1257300" y="787400"/>
                </a:lnTo>
                <a:lnTo>
                  <a:pt x="304800" y="1117600"/>
                </a:lnTo>
                <a:lnTo>
                  <a:pt x="0" y="190500"/>
                </a:lnTo>
                <a:close/>
              </a:path>
            </a:pathLst>
          </a:custGeom>
          <a:solidFill>
            <a:schemeClr val="lt1"/>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0" name="Google Shape;1010;gf8da673635_6_67"/>
          <p:cNvSpPr/>
          <p:nvPr/>
        </p:nvSpPr>
        <p:spPr>
          <a:xfrm rot="9924283">
            <a:off x="434317" y="344429"/>
            <a:ext cx="536927" cy="301026"/>
          </a:xfrm>
          <a:prstGeom prst="triangle">
            <a:avLst>
              <a:gd name="adj" fmla="val 8145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1" name="Google Shape;1011;gf8da673635_6_67"/>
          <p:cNvSpPr/>
          <p:nvPr/>
        </p:nvSpPr>
        <p:spPr>
          <a:xfrm rot="9596986">
            <a:off x="600567" y="700668"/>
            <a:ext cx="656275" cy="357985"/>
          </a:xfrm>
          <a:prstGeom prst="triangle">
            <a:avLst>
              <a:gd name="adj" fmla="val 18725"/>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2" name="Google Shape;1012;gf8da673635_6_67"/>
          <p:cNvSpPr/>
          <p:nvPr/>
        </p:nvSpPr>
        <p:spPr>
          <a:xfrm>
            <a:off x="1751717" y="224084"/>
            <a:ext cx="984000" cy="984000"/>
          </a:xfrm>
          <a:prstGeom prst="ellipse">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3" name="Google Shape;1013;gf8da673635_6_67"/>
          <p:cNvSpPr/>
          <p:nvPr/>
        </p:nvSpPr>
        <p:spPr>
          <a:xfrm rot="-207508">
            <a:off x="3030171" y="5079846"/>
            <a:ext cx="372979" cy="209180"/>
          </a:xfrm>
          <a:prstGeom prst="triangle">
            <a:avLst>
              <a:gd name="adj" fmla="val 43456"/>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4" name="Google Shape;1014;gf8da673635_6_67"/>
          <p:cNvSpPr/>
          <p:nvPr/>
        </p:nvSpPr>
        <p:spPr>
          <a:xfrm rot="9172722">
            <a:off x="5493383" y="5351125"/>
            <a:ext cx="373128" cy="209039"/>
          </a:xfrm>
          <a:prstGeom prst="triangle">
            <a:avLst>
              <a:gd name="adj" fmla="val 68374"/>
            </a:avLst>
          </a:prstGeom>
          <a:solidFill>
            <a:srgbClr val="28B5AC"/>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5" name="Google Shape;1015;gf8da673635_6_67"/>
          <p:cNvSpPr/>
          <p:nvPr/>
        </p:nvSpPr>
        <p:spPr>
          <a:xfrm rot="7620679">
            <a:off x="4644581" y="3453249"/>
            <a:ext cx="656342" cy="335461"/>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6" name="Google Shape;1016;gf8da673635_6_67"/>
          <p:cNvSpPr/>
          <p:nvPr/>
        </p:nvSpPr>
        <p:spPr>
          <a:xfrm rot="361928">
            <a:off x="8551430" y="5139836"/>
            <a:ext cx="739394" cy="377980"/>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7" name="Google Shape;1017;gf8da673635_6_67"/>
          <p:cNvSpPr/>
          <p:nvPr/>
        </p:nvSpPr>
        <p:spPr>
          <a:xfrm rot="10044400">
            <a:off x="9970135" y="5762422"/>
            <a:ext cx="577903" cy="295362"/>
          </a:xfrm>
          <a:prstGeom prst="triangle">
            <a:avLst>
              <a:gd name="adj" fmla="val 47608"/>
            </a:avLst>
          </a:prstGeom>
          <a:solidFill>
            <a:srgbClr val="EF7779"/>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8" name="Google Shape;1018;gf8da673635_6_67"/>
          <p:cNvSpPr txBox="1"/>
          <p:nvPr/>
        </p:nvSpPr>
        <p:spPr>
          <a:xfrm>
            <a:off x="4756201" y="962050"/>
            <a:ext cx="7568400" cy="1777800"/>
          </a:xfrm>
          <a:prstGeom prst="rect">
            <a:avLst/>
          </a:prstGeom>
          <a:noFill/>
          <a:ln>
            <a:noFill/>
          </a:ln>
        </p:spPr>
        <p:txBody>
          <a:bodyPr spcFirstLastPara="1" wrap="square" lIns="121900" tIns="60925" rIns="121900" bIns="60925" anchor="t" anchorCtr="0">
            <a:spAutoFit/>
          </a:bodyPr>
          <a:lstStyle/>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PART 3:</a:t>
            </a:r>
            <a:endParaRPr sz="4300" b="1">
              <a:solidFill>
                <a:schemeClr val="dk1"/>
              </a:solidFill>
              <a:latin typeface="Microsoft Yahei"/>
              <a:ea typeface="Microsoft Yahei"/>
              <a:cs typeface="Microsoft Yahei"/>
              <a:sym typeface="Microsoft Yahei"/>
            </a:endParaRPr>
          </a:p>
          <a:p>
            <a:pPr marL="0" marR="0" lvl="0" indent="0" algn="ctr" rtl="0">
              <a:lnSpc>
                <a:spcPct val="150000"/>
              </a:lnSpc>
              <a:spcBef>
                <a:spcPts val="0"/>
              </a:spcBef>
              <a:spcAft>
                <a:spcPts val="0"/>
              </a:spcAft>
              <a:buNone/>
            </a:pPr>
            <a:r>
              <a:rPr lang="en-US" sz="4300" b="1">
                <a:solidFill>
                  <a:schemeClr val="dk1"/>
                </a:solidFill>
                <a:latin typeface="Microsoft Yahei"/>
                <a:ea typeface="Microsoft Yahei"/>
                <a:cs typeface="Microsoft Yahei"/>
                <a:sym typeface="Microsoft Yahei"/>
              </a:rPr>
              <a:t>Time Series Analysis</a:t>
            </a:r>
            <a:endParaRPr sz="4300" b="1">
              <a:solidFill>
                <a:schemeClr val="dk1"/>
              </a:solidFill>
              <a:latin typeface="Microsoft Yahei"/>
              <a:ea typeface="Microsoft Yahei"/>
              <a:cs typeface="Microsoft Yahei"/>
              <a:sym typeface="Microsoft Yahe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25"/>
          <p:cNvSpPr/>
          <p:nvPr/>
        </p:nvSpPr>
        <p:spPr>
          <a:xfrm>
            <a:off x="898088" y="1165202"/>
            <a:ext cx="1272142" cy="116550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rgbClr val="080808"/>
              </a:solidFill>
              <a:latin typeface="Arial"/>
              <a:ea typeface="Arial"/>
              <a:cs typeface="Arial"/>
              <a:sym typeface="Arial"/>
            </a:endParaRPr>
          </a:p>
        </p:txBody>
      </p:sp>
      <p:sp>
        <p:nvSpPr>
          <p:cNvPr id="1024" name="Google Shape;1024;p25"/>
          <p:cNvSpPr/>
          <p:nvPr/>
        </p:nvSpPr>
        <p:spPr>
          <a:xfrm>
            <a:off x="2605763" y="3188439"/>
            <a:ext cx="1183948" cy="108700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rgbClr val="080808"/>
              </a:solidFill>
              <a:latin typeface="Arial"/>
              <a:ea typeface="Arial"/>
              <a:cs typeface="Arial"/>
              <a:sym typeface="Arial"/>
            </a:endParaRPr>
          </a:p>
        </p:txBody>
      </p:sp>
      <p:sp>
        <p:nvSpPr>
          <p:cNvPr id="1025" name="Google Shape;1025;p25"/>
          <p:cNvSpPr/>
          <p:nvPr/>
        </p:nvSpPr>
        <p:spPr>
          <a:xfrm>
            <a:off x="1931725" y="1443250"/>
            <a:ext cx="2032000" cy="625157"/>
          </a:xfrm>
          <a:prstGeom prst="roundRect">
            <a:avLst>
              <a:gd name="adj" fmla="val 50000"/>
            </a:avLst>
          </a:prstGeom>
          <a:solidFill>
            <a:srgbClr val="C08B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lt1"/>
              </a:solidFill>
              <a:latin typeface="Arial"/>
              <a:ea typeface="Arial"/>
              <a:cs typeface="Arial"/>
              <a:sym typeface="Arial"/>
            </a:endParaRPr>
          </a:p>
        </p:txBody>
      </p:sp>
      <p:sp>
        <p:nvSpPr>
          <p:cNvPr id="1026" name="Google Shape;1026;p25"/>
          <p:cNvSpPr/>
          <p:nvPr/>
        </p:nvSpPr>
        <p:spPr>
          <a:xfrm>
            <a:off x="943808" y="3434886"/>
            <a:ext cx="2032000" cy="625157"/>
          </a:xfrm>
          <a:prstGeom prst="roundRect">
            <a:avLst>
              <a:gd name="adj" fmla="val 50000"/>
            </a:avLst>
          </a:prstGeom>
          <a:solidFill>
            <a:srgbClr val="3084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lt1"/>
              </a:solidFill>
              <a:latin typeface="Arial"/>
              <a:ea typeface="Arial"/>
              <a:cs typeface="Arial"/>
              <a:sym typeface="Arial"/>
            </a:endParaRPr>
          </a:p>
        </p:txBody>
      </p:sp>
      <p:sp>
        <p:nvSpPr>
          <p:cNvPr id="1027" name="Google Shape;1027;p25"/>
          <p:cNvSpPr txBox="1"/>
          <p:nvPr/>
        </p:nvSpPr>
        <p:spPr>
          <a:xfrm>
            <a:off x="2230566" y="1505852"/>
            <a:ext cx="149998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ARIMA</a:t>
            </a:r>
            <a:endParaRPr/>
          </a:p>
        </p:txBody>
      </p:sp>
      <p:sp>
        <p:nvSpPr>
          <p:cNvPr id="1028" name="Google Shape;1028;p25"/>
          <p:cNvSpPr txBox="1"/>
          <p:nvPr/>
        </p:nvSpPr>
        <p:spPr>
          <a:xfrm>
            <a:off x="1176704" y="3434886"/>
            <a:ext cx="156620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Prophet</a:t>
            </a:r>
            <a:endParaRPr/>
          </a:p>
        </p:txBody>
      </p:sp>
      <p:sp>
        <p:nvSpPr>
          <p:cNvPr id="1029" name="Google Shape;1029;p25"/>
          <p:cNvSpPr txBox="1"/>
          <p:nvPr/>
        </p:nvSpPr>
        <p:spPr>
          <a:xfrm>
            <a:off x="7473949" y="1320800"/>
            <a:ext cx="419989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1030" name="Google Shape;1030;p25"/>
          <p:cNvSpPr/>
          <p:nvPr/>
        </p:nvSpPr>
        <p:spPr>
          <a:xfrm>
            <a:off x="4202729" y="1203895"/>
            <a:ext cx="7217111" cy="1631216"/>
          </a:xfrm>
          <a:prstGeom prst="rect">
            <a:avLst/>
          </a:prstGeom>
          <a:solidFill>
            <a:srgbClr val="FFFFFF"/>
          </a:solidFill>
          <a:ln>
            <a:noFill/>
          </a:ln>
        </p:spPr>
        <p:txBody>
          <a:bodyPr spcFirstLastPara="1" wrap="square" lIns="91425" tIns="45700" rIns="91425" bIns="45700" anchor="ctr" anchorCtr="0">
            <a:spAutoFit/>
          </a:bodyPr>
          <a:lstStyle/>
          <a:p>
            <a:pPr marL="0" marR="0" lvl="0" indent="0" algn="just" rtl="0">
              <a:spcBef>
                <a:spcPts val="0"/>
              </a:spcBef>
              <a:spcAft>
                <a:spcPts val="0"/>
              </a:spcAft>
              <a:buNone/>
            </a:pPr>
            <a:r>
              <a:rPr lang="en-US" sz="2000">
                <a:solidFill>
                  <a:schemeClr val="dk1"/>
                </a:solidFill>
                <a:latin typeface="Arial"/>
                <a:ea typeface="Arial"/>
                <a:cs typeface="Arial"/>
                <a:sym typeface="Arial"/>
              </a:rPr>
              <a:t>ARIMA is actually a class of models that explains a given time series based on its own past values, so that equation can be used to forecast future values. Any ‘non-seasonal’ time series that exhibits patterns and is not a random white noise can be modeled with ARIMA models.</a:t>
            </a:r>
            <a:endParaRPr sz="2000">
              <a:solidFill>
                <a:schemeClr val="dk1"/>
              </a:solidFill>
              <a:latin typeface="Arial"/>
              <a:ea typeface="Arial"/>
              <a:cs typeface="Arial"/>
              <a:sym typeface="Arial"/>
            </a:endParaRPr>
          </a:p>
        </p:txBody>
      </p:sp>
      <p:sp>
        <p:nvSpPr>
          <p:cNvPr id="1031" name="Google Shape;1031;p25"/>
          <p:cNvSpPr txBox="1"/>
          <p:nvPr/>
        </p:nvSpPr>
        <p:spPr>
          <a:xfrm>
            <a:off x="4212114" y="3324316"/>
            <a:ext cx="7353676"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Arial"/>
                <a:ea typeface="Arial"/>
                <a:cs typeface="Arial"/>
                <a:sym typeface="Arial"/>
              </a:rPr>
              <a:t>To alleviate this supply gap and to make scalable forecasting dramatically easier, the Core Data Science team at Facebook created Prophet, a forecasting library for Python and R, which they open-sourced in 2017.</a:t>
            </a:r>
            <a:endParaRPr sz="2000">
              <a:solidFill>
                <a:schemeClr val="dk1"/>
              </a:solidFill>
              <a:latin typeface="Arial"/>
              <a:ea typeface="Arial"/>
              <a:cs typeface="Arial"/>
              <a:sym typeface="Arial"/>
            </a:endParaRPr>
          </a:p>
        </p:txBody>
      </p:sp>
      <p:sp>
        <p:nvSpPr>
          <p:cNvPr id="1032" name="Google Shape;1032;p25"/>
          <p:cNvSpPr txBox="1"/>
          <p:nvPr/>
        </p:nvSpPr>
        <p:spPr>
          <a:xfrm>
            <a:off x="4212114" y="5171934"/>
            <a:ext cx="735367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This method uses exponential smoothing to combine current information and past information. The weight of the old and new information is controlled by an adjustable parameter.</a:t>
            </a:r>
            <a:endParaRPr sz="2000">
              <a:solidFill>
                <a:schemeClr val="dk1"/>
              </a:solidFill>
              <a:latin typeface="Arial"/>
              <a:ea typeface="Arial"/>
              <a:cs typeface="Arial"/>
              <a:sym typeface="Arial"/>
            </a:endParaRPr>
          </a:p>
        </p:txBody>
      </p:sp>
      <p:sp>
        <p:nvSpPr>
          <p:cNvPr id="1033" name="Google Shape;1033;p25"/>
          <p:cNvSpPr/>
          <p:nvPr/>
        </p:nvSpPr>
        <p:spPr>
          <a:xfrm>
            <a:off x="872411" y="4929354"/>
            <a:ext cx="1244962" cy="118143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rgbClr val="080808"/>
              </a:solidFill>
              <a:latin typeface="Arial"/>
              <a:ea typeface="Arial"/>
              <a:cs typeface="Arial"/>
              <a:sym typeface="Arial"/>
            </a:endParaRPr>
          </a:p>
        </p:txBody>
      </p:sp>
      <p:sp>
        <p:nvSpPr>
          <p:cNvPr id="1034" name="Google Shape;1034;p25"/>
          <p:cNvSpPr/>
          <p:nvPr/>
        </p:nvSpPr>
        <p:spPr>
          <a:xfrm>
            <a:off x="1866851" y="5218013"/>
            <a:ext cx="2232070" cy="625157"/>
          </a:xfrm>
          <a:prstGeom prst="roundRect">
            <a:avLst>
              <a:gd name="adj" fmla="val 50000"/>
            </a:avLst>
          </a:prstGeom>
          <a:solidFill>
            <a:srgbClr val="E88E9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lt1"/>
              </a:solidFill>
              <a:latin typeface="Arial"/>
              <a:ea typeface="Arial"/>
              <a:cs typeface="Arial"/>
              <a:sym typeface="Arial"/>
            </a:endParaRPr>
          </a:p>
        </p:txBody>
      </p:sp>
      <p:sp>
        <p:nvSpPr>
          <p:cNvPr id="1035" name="Google Shape;1035;p25"/>
          <p:cNvSpPr txBox="1"/>
          <p:nvPr/>
        </p:nvSpPr>
        <p:spPr>
          <a:xfrm>
            <a:off x="1855937" y="5275590"/>
            <a:ext cx="28430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Holt Winters</a:t>
            </a:r>
            <a:endParaRPr/>
          </a:p>
        </p:txBody>
      </p:sp>
      <p:cxnSp>
        <p:nvCxnSpPr>
          <p:cNvPr id="1036" name="Google Shape;1036;p25"/>
          <p:cNvCxnSpPr/>
          <p:nvPr/>
        </p:nvCxnSpPr>
        <p:spPr>
          <a:xfrm>
            <a:off x="4212115" y="2960351"/>
            <a:ext cx="7207725" cy="0"/>
          </a:xfrm>
          <a:prstGeom prst="straightConnector1">
            <a:avLst/>
          </a:prstGeom>
          <a:noFill/>
          <a:ln w="15875" cap="flat" cmpd="sng">
            <a:solidFill>
              <a:schemeClr val="accent1"/>
            </a:solidFill>
            <a:prstDash val="solid"/>
            <a:miter lim="800000"/>
            <a:headEnd type="none" w="sm" len="sm"/>
            <a:tailEnd type="none" w="sm" len="sm"/>
          </a:ln>
        </p:spPr>
      </p:cxnSp>
      <p:cxnSp>
        <p:nvCxnSpPr>
          <p:cNvPr id="1037" name="Google Shape;1037;p25"/>
          <p:cNvCxnSpPr/>
          <p:nvPr/>
        </p:nvCxnSpPr>
        <p:spPr>
          <a:xfrm>
            <a:off x="4212115" y="4826607"/>
            <a:ext cx="7207725" cy="0"/>
          </a:xfrm>
          <a:prstGeom prst="straightConnector1">
            <a:avLst/>
          </a:prstGeom>
          <a:noFill/>
          <a:ln w="15875" cap="flat" cmpd="sng">
            <a:solidFill>
              <a:schemeClr val="accent1"/>
            </a:solidFill>
            <a:prstDash val="solid"/>
            <a:miter lim="800000"/>
            <a:headEnd type="none" w="sm" len="sm"/>
            <a:tailEnd type="none" w="sm" len="sm"/>
          </a:ln>
        </p:spPr>
      </p:cxnSp>
      <p:pic>
        <p:nvPicPr>
          <p:cNvPr id="1038" name="Google Shape;1038;p25" descr="下降趋势"/>
          <p:cNvPicPr preferRelativeResize="0"/>
          <p:nvPr/>
        </p:nvPicPr>
        <p:blipFill rotWithShape="1">
          <a:blip r:embed="rId3">
            <a:alphaModFix/>
          </a:blip>
          <a:srcRect/>
          <a:stretch/>
        </p:blipFill>
        <p:spPr>
          <a:xfrm>
            <a:off x="1124648" y="1320800"/>
            <a:ext cx="766238" cy="766238"/>
          </a:xfrm>
          <a:prstGeom prst="rect">
            <a:avLst/>
          </a:prstGeom>
          <a:noFill/>
          <a:ln>
            <a:noFill/>
          </a:ln>
        </p:spPr>
      </p:pic>
      <p:pic>
        <p:nvPicPr>
          <p:cNvPr id="1039" name="Google Shape;1039;p25" descr="统计信息 RTL"/>
          <p:cNvPicPr preferRelativeResize="0"/>
          <p:nvPr/>
        </p:nvPicPr>
        <p:blipFill rotWithShape="1">
          <a:blip r:embed="rId4">
            <a:alphaModFix/>
          </a:blip>
          <a:srcRect/>
          <a:stretch/>
        </p:blipFill>
        <p:spPr>
          <a:xfrm>
            <a:off x="1125006" y="5275590"/>
            <a:ext cx="741845" cy="598833"/>
          </a:xfrm>
          <a:prstGeom prst="rect">
            <a:avLst/>
          </a:prstGeom>
          <a:noFill/>
          <a:ln>
            <a:noFill/>
          </a:ln>
        </p:spPr>
      </p:pic>
      <p:pic>
        <p:nvPicPr>
          <p:cNvPr id="1040" name="Google Shape;1040;p25" descr="上升趋势 RTL"/>
          <p:cNvPicPr preferRelativeResize="0"/>
          <p:nvPr/>
        </p:nvPicPr>
        <p:blipFill rotWithShape="1">
          <a:blip r:embed="rId5">
            <a:alphaModFix/>
          </a:blip>
          <a:srcRect/>
          <a:stretch/>
        </p:blipFill>
        <p:spPr>
          <a:xfrm>
            <a:off x="2899599" y="3386251"/>
            <a:ext cx="727521" cy="727521"/>
          </a:xfrm>
          <a:prstGeom prst="rect">
            <a:avLst/>
          </a:prstGeom>
          <a:noFill/>
          <a:ln>
            <a:noFill/>
          </a:ln>
        </p:spPr>
      </p:pic>
      <p:grpSp>
        <p:nvGrpSpPr>
          <p:cNvPr id="1041" name="Google Shape;1041;p25"/>
          <p:cNvGrpSpPr/>
          <p:nvPr/>
        </p:nvGrpSpPr>
        <p:grpSpPr>
          <a:xfrm>
            <a:off x="218661" y="143425"/>
            <a:ext cx="6320926" cy="598806"/>
            <a:chOff x="218661" y="143425"/>
            <a:chExt cx="6320926" cy="598806"/>
          </a:xfrm>
        </p:grpSpPr>
        <p:cxnSp>
          <p:nvCxnSpPr>
            <p:cNvPr id="1042" name="Google Shape;1042;p25"/>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043" name="Google Shape;1043;p25"/>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044" name="Google Shape;1044;p25"/>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5" name="Google Shape;1045;p25"/>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6" name="Google Shape;1046;p25"/>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7" name="Google Shape;1047;p25"/>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8" name="Google Shape;1048;p25"/>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Time Series Model</a:t>
              </a:r>
              <a:endParaRPr sz="2800" b="1">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23"/>
                                        </p:tgtEl>
                                        <p:attrNameLst>
                                          <p:attrName>style.visibility</p:attrName>
                                        </p:attrNameLst>
                                      </p:cBhvr>
                                      <p:to>
                                        <p:strVal val="visible"/>
                                      </p:to>
                                    </p:set>
                                    <p:anim calcmode="lin" valueType="num">
                                      <p:cBhvr additive="base">
                                        <p:cTn id="7" dur="500"/>
                                        <p:tgtEl>
                                          <p:spTgt spid="1023"/>
                                        </p:tgtEl>
                                        <p:attrNameLst>
                                          <p:attrName>ppt_w</p:attrName>
                                        </p:attrNameLst>
                                      </p:cBhvr>
                                      <p:tavLst>
                                        <p:tav tm="0">
                                          <p:val>
                                            <p:strVal val="0"/>
                                          </p:val>
                                        </p:tav>
                                        <p:tav tm="100000">
                                          <p:val>
                                            <p:strVal val="#ppt_w"/>
                                          </p:val>
                                        </p:tav>
                                      </p:tavLst>
                                    </p:anim>
                                    <p:anim calcmode="lin" valueType="num">
                                      <p:cBhvr additive="base">
                                        <p:cTn id="8" dur="500"/>
                                        <p:tgtEl>
                                          <p:spTgt spid="102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24"/>
                                        </p:tgtEl>
                                        <p:attrNameLst>
                                          <p:attrName>style.visibility</p:attrName>
                                        </p:attrNameLst>
                                      </p:cBhvr>
                                      <p:to>
                                        <p:strVal val="visible"/>
                                      </p:to>
                                    </p:set>
                                    <p:anim calcmode="lin" valueType="num">
                                      <p:cBhvr additive="base">
                                        <p:cTn id="12" dur="500"/>
                                        <p:tgtEl>
                                          <p:spTgt spid="1024"/>
                                        </p:tgtEl>
                                        <p:attrNameLst>
                                          <p:attrName>ppt_w</p:attrName>
                                        </p:attrNameLst>
                                      </p:cBhvr>
                                      <p:tavLst>
                                        <p:tav tm="0">
                                          <p:val>
                                            <p:strVal val="0"/>
                                          </p:val>
                                        </p:tav>
                                        <p:tav tm="100000">
                                          <p:val>
                                            <p:strVal val="#ppt_w"/>
                                          </p:val>
                                        </p:tav>
                                      </p:tavLst>
                                    </p:anim>
                                    <p:anim calcmode="lin" valueType="num">
                                      <p:cBhvr additive="base">
                                        <p:cTn id="13" dur="500"/>
                                        <p:tgtEl>
                                          <p:spTgt spid="1024"/>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25"/>
                                        </p:tgtEl>
                                        <p:attrNameLst>
                                          <p:attrName>style.visibility</p:attrName>
                                        </p:attrNameLst>
                                      </p:cBhvr>
                                      <p:to>
                                        <p:strVal val="visible"/>
                                      </p:to>
                                    </p:set>
                                    <p:animEffect transition="in" filter="fade">
                                      <p:cBhvr>
                                        <p:cTn id="17" dur="500"/>
                                        <p:tgtEl>
                                          <p:spTgt spid="102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fade">
                                      <p:cBhvr>
                                        <p:cTn id="25" dur="500"/>
                                        <p:tgtEl>
                                          <p:spTgt spid="1027"/>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033"/>
                                        </p:tgtEl>
                                        <p:attrNameLst>
                                          <p:attrName>style.visibility</p:attrName>
                                        </p:attrNameLst>
                                      </p:cBhvr>
                                      <p:to>
                                        <p:strVal val="visible"/>
                                      </p:to>
                                    </p:set>
                                    <p:anim calcmode="lin" valueType="num">
                                      <p:cBhvr additive="base">
                                        <p:cTn id="33" dur="500"/>
                                        <p:tgtEl>
                                          <p:spTgt spid="1033"/>
                                        </p:tgtEl>
                                        <p:attrNameLst>
                                          <p:attrName>ppt_w</p:attrName>
                                        </p:attrNameLst>
                                      </p:cBhvr>
                                      <p:tavLst>
                                        <p:tav tm="0">
                                          <p:val>
                                            <p:strVal val="0"/>
                                          </p:val>
                                        </p:tav>
                                        <p:tav tm="100000">
                                          <p:val>
                                            <p:strVal val="#ppt_w"/>
                                          </p:val>
                                        </p:tav>
                                      </p:tavLst>
                                    </p:anim>
                                    <p:anim calcmode="lin" valueType="num">
                                      <p:cBhvr additive="base">
                                        <p:cTn id="34" dur="500"/>
                                        <p:tgtEl>
                                          <p:spTgt spid="1033"/>
                                        </p:tgtEl>
                                        <p:attrNameLst>
                                          <p:attrName>ppt_h</p:attrName>
                                        </p:attrNameLst>
                                      </p:cBhvr>
                                      <p:tavLst>
                                        <p:tav tm="0">
                                          <p:val>
                                            <p:strVal val="0"/>
                                          </p:val>
                                        </p:tav>
                                        <p:tav tm="100000">
                                          <p:val>
                                            <p:strVal val="#ppt_h"/>
                                          </p:val>
                                        </p:tav>
                                      </p:tavLst>
                                    </p:anim>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034"/>
                                        </p:tgtEl>
                                        <p:attrNameLst>
                                          <p:attrName>style.visibility</p:attrName>
                                        </p:attrNameLst>
                                      </p:cBhvr>
                                      <p:to>
                                        <p:strVal val="visible"/>
                                      </p:to>
                                    </p:set>
                                    <p:animEffect transition="in" filter="fade">
                                      <p:cBhvr>
                                        <p:cTn id="38" dur="500"/>
                                        <p:tgtEl>
                                          <p:spTgt spid="103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26"/>
          <p:cNvPicPr preferRelativeResize="0"/>
          <p:nvPr/>
        </p:nvPicPr>
        <p:blipFill rotWithShape="1">
          <a:blip r:embed="rId3">
            <a:alphaModFix/>
          </a:blip>
          <a:srcRect/>
          <a:stretch/>
        </p:blipFill>
        <p:spPr>
          <a:xfrm>
            <a:off x="1" y="768989"/>
            <a:ext cx="6615404" cy="3116671"/>
          </a:xfrm>
          <a:prstGeom prst="rect">
            <a:avLst/>
          </a:prstGeom>
          <a:noFill/>
          <a:ln>
            <a:noFill/>
          </a:ln>
        </p:spPr>
      </p:pic>
      <p:pic>
        <p:nvPicPr>
          <p:cNvPr id="1054" name="Google Shape;1054;p26"/>
          <p:cNvPicPr preferRelativeResize="0"/>
          <p:nvPr/>
        </p:nvPicPr>
        <p:blipFill rotWithShape="1">
          <a:blip r:embed="rId4">
            <a:alphaModFix/>
          </a:blip>
          <a:srcRect r="1402"/>
          <a:stretch/>
        </p:blipFill>
        <p:spPr>
          <a:xfrm>
            <a:off x="-1" y="3953001"/>
            <a:ext cx="6451647" cy="2919081"/>
          </a:xfrm>
          <a:prstGeom prst="rect">
            <a:avLst/>
          </a:prstGeom>
          <a:noFill/>
          <a:ln>
            <a:noFill/>
          </a:ln>
        </p:spPr>
      </p:pic>
      <p:sp>
        <p:nvSpPr>
          <p:cNvPr id="1055" name="Google Shape;1055;p26"/>
          <p:cNvSpPr txBox="1"/>
          <p:nvPr/>
        </p:nvSpPr>
        <p:spPr>
          <a:xfrm>
            <a:off x="6725150" y="1069504"/>
            <a:ext cx="5466850"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Deriving new features from the existing ones can provide additional predictive power for our goal to forecast visitor numbers.</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Days of the week &amp; months of the year</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Restaurant per area - air_count</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Distance from the busiest area</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Prefectures</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just" rtl="0">
              <a:spcBef>
                <a:spcPts val="0"/>
              </a:spcBef>
              <a:spcAft>
                <a:spcPts val="0"/>
              </a:spcAft>
              <a:buNone/>
            </a:pPr>
            <a:r>
              <a:rPr lang="en-US" sz="2000">
                <a:solidFill>
                  <a:schemeClr val="dk1"/>
                </a:solidFill>
                <a:latin typeface="Arial"/>
                <a:ea typeface="Arial"/>
                <a:cs typeface="Arial"/>
                <a:sym typeface="Arial"/>
              </a:rPr>
              <a:t>Time series parameter：mean, standard deviation, slope, and slope error of the time series</a:t>
            </a:r>
            <a:endParaRPr sz="2000">
              <a:solidFill>
                <a:schemeClr val="dk1"/>
              </a:solidFill>
              <a:latin typeface="Arial"/>
              <a:ea typeface="Arial"/>
              <a:cs typeface="Arial"/>
              <a:sym typeface="Arial"/>
            </a:endParaRPr>
          </a:p>
          <a:p>
            <a:pPr marL="0" marR="0" lvl="0" indent="0" algn="just"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1056" name="Google Shape;1056;p26"/>
          <p:cNvGrpSpPr/>
          <p:nvPr/>
        </p:nvGrpSpPr>
        <p:grpSpPr>
          <a:xfrm>
            <a:off x="218661" y="143425"/>
            <a:ext cx="6320926" cy="598806"/>
            <a:chOff x="218661" y="143425"/>
            <a:chExt cx="6320926" cy="598806"/>
          </a:xfrm>
        </p:grpSpPr>
        <p:cxnSp>
          <p:nvCxnSpPr>
            <p:cNvPr id="1057" name="Google Shape;1057;p26"/>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058" name="Google Shape;1058;p26"/>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059" name="Google Shape;1059;p26"/>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0" name="Google Shape;1060;p26"/>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1" name="Google Shape;1061;p26"/>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2" name="Google Shape;1062;p26"/>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3" name="Google Shape;1063;p26"/>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Feature Engineering</a:t>
              </a:r>
              <a:endParaRPr sz="2800" b="1">
                <a:solidFill>
                  <a:schemeClr val="dk1"/>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27"/>
          <p:cNvSpPr txBox="1"/>
          <p:nvPr/>
        </p:nvSpPr>
        <p:spPr>
          <a:xfrm>
            <a:off x="769930" y="964350"/>
            <a:ext cx="3357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ARIMA (p, q ,d)</a:t>
            </a:r>
            <a:endParaRPr sz="2400" b="1">
              <a:solidFill>
                <a:srgbClr val="FF0000"/>
              </a:solidFill>
              <a:latin typeface="Arial"/>
              <a:ea typeface="Arial"/>
              <a:cs typeface="Arial"/>
              <a:sym typeface="Arial"/>
            </a:endParaRPr>
          </a:p>
        </p:txBody>
      </p:sp>
      <p:cxnSp>
        <p:nvCxnSpPr>
          <p:cNvPr id="1069" name="Google Shape;1069;p27"/>
          <p:cNvCxnSpPr/>
          <p:nvPr/>
        </p:nvCxnSpPr>
        <p:spPr>
          <a:xfrm rot="10800000">
            <a:off x="1865769" y="2568036"/>
            <a:ext cx="0" cy="1064069"/>
          </a:xfrm>
          <a:prstGeom prst="straightConnector1">
            <a:avLst/>
          </a:prstGeom>
          <a:noFill/>
          <a:ln w="9525" cap="flat" cmpd="sng">
            <a:solidFill>
              <a:srgbClr val="3F3F3F"/>
            </a:solidFill>
            <a:prstDash val="solid"/>
            <a:miter lim="800000"/>
            <a:headEnd type="none" w="sm" len="sm"/>
            <a:tailEnd type="none" w="sm" len="sm"/>
          </a:ln>
        </p:spPr>
      </p:cxnSp>
      <p:cxnSp>
        <p:nvCxnSpPr>
          <p:cNvPr id="1070" name="Google Shape;1070;p27"/>
          <p:cNvCxnSpPr/>
          <p:nvPr/>
        </p:nvCxnSpPr>
        <p:spPr>
          <a:xfrm rot="10800000">
            <a:off x="3986775" y="3594707"/>
            <a:ext cx="0" cy="1061983"/>
          </a:xfrm>
          <a:prstGeom prst="straightConnector1">
            <a:avLst/>
          </a:prstGeom>
          <a:noFill/>
          <a:ln w="9525" cap="flat" cmpd="sng">
            <a:solidFill>
              <a:srgbClr val="3F3F3F"/>
            </a:solidFill>
            <a:prstDash val="solid"/>
            <a:miter lim="800000"/>
            <a:headEnd type="none" w="sm" len="sm"/>
            <a:tailEnd type="none" w="sm" len="sm"/>
          </a:ln>
        </p:spPr>
      </p:cxnSp>
      <p:cxnSp>
        <p:nvCxnSpPr>
          <p:cNvPr id="1071" name="Google Shape;1071;p27"/>
          <p:cNvCxnSpPr/>
          <p:nvPr/>
        </p:nvCxnSpPr>
        <p:spPr>
          <a:xfrm rot="10800000">
            <a:off x="8173491" y="3665164"/>
            <a:ext cx="0" cy="1061983"/>
          </a:xfrm>
          <a:prstGeom prst="straightConnector1">
            <a:avLst/>
          </a:prstGeom>
          <a:noFill/>
          <a:ln w="9525" cap="flat" cmpd="sng">
            <a:solidFill>
              <a:srgbClr val="3F3F3F"/>
            </a:solidFill>
            <a:prstDash val="solid"/>
            <a:miter lim="800000"/>
            <a:headEnd type="none" w="sm" len="sm"/>
            <a:tailEnd type="none" w="sm" len="sm"/>
          </a:ln>
        </p:spPr>
      </p:cxnSp>
      <p:cxnSp>
        <p:nvCxnSpPr>
          <p:cNvPr id="1072" name="Google Shape;1072;p27"/>
          <p:cNvCxnSpPr/>
          <p:nvPr/>
        </p:nvCxnSpPr>
        <p:spPr>
          <a:xfrm rot="10800000">
            <a:off x="6243623" y="2590842"/>
            <a:ext cx="0" cy="1064069"/>
          </a:xfrm>
          <a:prstGeom prst="straightConnector1">
            <a:avLst/>
          </a:prstGeom>
          <a:noFill/>
          <a:ln w="9525" cap="flat" cmpd="sng">
            <a:solidFill>
              <a:srgbClr val="3F3F3F"/>
            </a:solidFill>
            <a:prstDash val="solid"/>
            <a:miter lim="800000"/>
            <a:headEnd type="none" w="sm" len="sm"/>
            <a:tailEnd type="none" w="sm" len="sm"/>
          </a:ln>
        </p:spPr>
      </p:cxnSp>
      <p:cxnSp>
        <p:nvCxnSpPr>
          <p:cNvPr id="1073" name="Google Shape;1073;p27"/>
          <p:cNvCxnSpPr/>
          <p:nvPr/>
        </p:nvCxnSpPr>
        <p:spPr>
          <a:xfrm rot="10800000">
            <a:off x="10094661" y="2363504"/>
            <a:ext cx="0" cy="1064069"/>
          </a:xfrm>
          <a:prstGeom prst="straightConnector1">
            <a:avLst/>
          </a:prstGeom>
          <a:noFill/>
          <a:ln w="9525" cap="flat" cmpd="sng">
            <a:solidFill>
              <a:srgbClr val="40B0BF"/>
            </a:solidFill>
            <a:prstDash val="solid"/>
            <a:miter lim="800000"/>
            <a:headEnd type="none" w="sm" len="sm"/>
            <a:tailEnd type="none" w="sm" len="sm"/>
          </a:ln>
        </p:spPr>
      </p:cxnSp>
      <p:sp>
        <p:nvSpPr>
          <p:cNvPr id="1074" name="Google Shape;1074;p27"/>
          <p:cNvSpPr/>
          <p:nvPr/>
        </p:nvSpPr>
        <p:spPr>
          <a:xfrm>
            <a:off x="1566961" y="2129620"/>
            <a:ext cx="623645" cy="623837"/>
          </a:xfrm>
          <a:prstGeom prst="ellipse">
            <a:avLst/>
          </a:prstGeom>
          <a:solidFill>
            <a:srgbClr val="40B0B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75" name="Google Shape;1075;p27"/>
          <p:cNvSpPr/>
          <p:nvPr/>
        </p:nvSpPr>
        <p:spPr>
          <a:xfrm>
            <a:off x="5918693" y="2284734"/>
            <a:ext cx="621558" cy="623837"/>
          </a:xfrm>
          <a:prstGeom prst="ellipse">
            <a:avLst/>
          </a:prstGeom>
          <a:solidFill>
            <a:schemeClr val="accent3"/>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76" name="Google Shape;1076;p27"/>
          <p:cNvSpPr/>
          <p:nvPr/>
        </p:nvSpPr>
        <p:spPr>
          <a:xfrm>
            <a:off x="7860626" y="4488680"/>
            <a:ext cx="625730" cy="628009"/>
          </a:xfrm>
          <a:prstGeom prst="ellipse">
            <a:avLst/>
          </a:prstGeom>
          <a:solidFill>
            <a:srgbClr val="E7B136"/>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77" name="Google Shape;1077;p27"/>
          <p:cNvSpPr/>
          <p:nvPr/>
        </p:nvSpPr>
        <p:spPr>
          <a:xfrm>
            <a:off x="3648018" y="4459279"/>
            <a:ext cx="704443" cy="703299"/>
          </a:xfrm>
          <a:prstGeom prst="ellipse">
            <a:avLst/>
          </a:prstGeom>
          <a:solidFill>
            <a:srgbClr val="E7B136"/>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78" name="Google Shape;1078;p27"/>
          <p:cNvSpPr/>
          <p:nvPr/>
        </p:nvSpPr>
        <p:spPr>
          <a:xfrm>
            <a:off x="9766651" y="2180937"/>
            <a:ext cx="621558" cy="623837"/>
          </a:xfrm>
          <a:prstGeom prst="ellipse">
            <a:avLst/>
          </a:prstGeom>
          <a:solidFill>
            <a:srgbClr val="40B0B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79" name="Google Shape;1079;p27"/>
          <p:cNvSpPr/>
          <p:nvPr/>
        </p:nvSpPr>
        <p:spPr>
          <a:xfrm>
            <a:off x="924652" y="3310665"/>
            <a:ext cx="2204057" cy="640792"/>
          </a:xfrm>
          <a:custGeom>
            <a:avLst/>
            <a:gdLst/>
            <a:ahLst/>
            <a:cxnLst/>
            <a:rect l="l" t="t" r="r" b="b"/>
            <a:pathLst>
              <a:path w="591" h="202" extrusionOk="0">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rgbClr val="40B0B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0" name="Google Shape;1080;p27"/>
          <p:cNvSpPr/>
          <p:nvPr/>
        </p:nvSpPr>
        <p:spPr>
          <a:xfrm>
            <a:off x="3072784" y="3318806"/>
            <a:ext cx="2119936" cy="640792"/>
          </a:xfrm>
          <a:custGeom>
            <a:avLst/>
            <a:gdLst/>
            <a:ahLst/>
            <a:cxnLst/>
            <a:rect l="l" t="t" r="r" b="b"/>
            <a:pathLst>
              <a:path w="434" h="202" extrusionOk="0">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rgbClr val="E7B136"/>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1" name="Google Shape;1081;p27"/>
          <p:cNvSpPr/>
          <p:nvPr/>
        </p:nvSpPr>
        <p:spPr>
          <a:xfrm>
            <a:off x="5202013" y="3318806"/>
            <a:ext cx="1914457" cy="640792"/>
          </a:xfrm>
          <a:custGeom>
            <a:avLst/>
            <a:gdLst/>
            <a:ahLst/>
            <a:cxnLst/>
            <a:rect l="l" t="t" r="r" b="b"/>
            <a:pathLst>
              <a:path w="434" h="202" extrusionOk="0">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3"/>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2" name="Google Shape;1082;p27"/>
          <p:cNvSpPr/>
          <p:nvPr/>
        </p:nvSpPr>
        <p:spPr>
          <a:xfrm>
            <a:off x="7120582" y="3297130"/>
            <a:ext cx="1953112" cy="640792"/>
          </a:xfrm>
          <a:custGeom>
            <a:avLst/>
            <a:gdLst/>
            <a:ahLst/>
            <a:cxnLst/>
            <a:rect l="l" t="t" r="r" b="b"/>
            <a:pathLst>
              <a:path w="435" h="202" extrusionOk="0">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rgbClr val="E7B136"/>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3" name="Google Shape;1083;p27"/>
          <p:cNvSpPr/>
          <p:nvPr/>
        </p:nvSpPr>
        <p:spPr>
          <a:xfrm>
            <a:off x="9084752" y="3318806"/>
            <a:ext cx="2240042" cy="640792"/>
          </a:xfrm>
          <a:custGeom>
            <a:avLst/>
            <a:gdLst/>
            <a:ahLst/>
            <a:cxnLst/>
            <a:rect l="l" t="t" r="r" b="b"/>
            <a:pathLst>
              <a:path w="435" h="202" extrusionOk="0">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rgbClr val="40B0B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4" name="Google Shape;1084;p27"/>
          <p:cNvSpPr/>
          <p:nvPr/>
        </p:nvSpPr>
        <p:spPr>
          <a:xfrm>
            <a:off x="8039830" y="4656690"/>
            <a:ext cx="267322" cy="352523"/>
          </a:xfrm>
          <a:custGeom>
            <a:avLst/>
            <a:gdLst/>
            <a:ahLst/>
            <a:cxnLst/>
            <a:rect l="l" t="t" r="r" b="b"/>
            <a:pathLst>
              <a:path w="166" h="219" extrusionOk="0">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lt1"/>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5" name="Google Shape;1085;p27"/>
          <p:cNvSpPr/>
          <p:nvPr/>
        </p:nvSpPr>
        <p:spPr>
          <a:xfrm>
            <a:off x="10282902" y="4555646"/>
            <a:ext cx="315725" cy="322841"/>
          </a:xfrm>
          <a:custGeom>
            <a:avLst/>
            <a:gdLst/>
            <a:ahLst/>
            <a:cxnLst/>
            <a:rect l="l" t="t" r="r" b="b"/>
            <a:pathLst>
              <a:path w="90" h="91" extrusionOk="0">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6" name="Google Shape;1086;p27"/>
          <p:cNvSpPr/>
          <p:nvPr/>
        </p:nvSpPr>
        <p:spPr>
          <a:xfrm>
            <a:off x="9939995" y="2410264"/>
            <a:ext cx="268109" cy="255235"/>
          </a:xfrm>
          <a:custGeom>
            <a:avLst/>
            <a:gdLst/>
            <a:ahLst/>
            <a:cxnLst/>
            <a:rect l="l" t="t" r="r" b="b"/>
            <a:pathLst>
              <a:path w="98" h="92" extrusionOk="0">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p:spPr>
        <p:txBody>
          <a:bodyPr spcFirstLastPara="1" wrap="square" lIns="120125" tIns="60050" rIns="120125" bIns="60050" anchor="t" anchorCtr="0">
            <a:noAutofit/>
          </a:bodyPr>
          <a:lstStyle/>
          <a:p>
            <a:pPr marL="0" marR="0" lvl="0" indent="0" algn="l" rtl="0">
              <a:spcBef>
                <a:spcPts val="0"/>
              </a:spcBef>
              <a:spcAft>
                <a:spcPts val="0"/>
              </a:spcAft>
              <a:buNone/>
            </a:pPr>
            <a:endParaRPr sz="2365" b="1">
              <a:solidFill>
                <a:schemeClr val="dk1"/>
              </a:solidFill>
              <a:latin typeface="Arial"/>
              <a:ea typeface="Arial"/>
              <a:cs typeface="Arial"/>
              <a:sym typeface="Arial"/>
            </a:endParaRPr>
          </a:p>
        </p:txBody>
      </p:sp>
      <p:sp>
        <p:nvSpPr>
          <p:cNvPr id="1087" name="Google Shape;1087;p27"/>
          <p:cNvSpPr/>
          <p:nvPr/>
        </p:nvSpPr>
        <p:spPr>
          <a:xfrm>
            <a:off x="1112558" y="3361271"/>
            <a:ext cx="1687421" cy="49391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400" b="1">
                <a:solidFill>
                  <a:schemeClr val="lt1"/>
                </a:solidFill>
                <a:latin typeface="Arial"/>
                <a:ea typeface="Arial"/>
                <a:cs typeface="Arial"/>
                <a:sym typeface="Arial"/>
              </a:rPr>
              <a:t>Time series stationary</a:t>
            </a:r>
            <a:endParaRPr sz="1400" b="1">
              <a:solidFill>
                <a:schemeClr val="lt1"/>
              </a:solidFill>
              <a:latin typeface="Arial"/>
              <a:ea typeface="Arial"/>
              <a:cs typeface="Arial"/>
              <a:sym typeface="Arial"/>
            </a:endParaRPr>
          </a:p>
        </p:txBody>
      </p:sp>
      <p:sp>
        <p:nvSpPr>
          <p:cNvPr id="1088" name="Google Shape;1088;p27"/>
          <p:cNvSpPr/>
          <p:nvPr/>
        </p:nvSpPr>
        <p:spPr>
          <a:xfrm>
            <a:off x="3322960" y="3499833"/>
            <a:ext cx="1585502" cy="23538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400" b="1">
                <a:solidFill>
                  <a:schemeClr val="lt1"/>
                </a:solidFill>
                <a:latin typeface="Arial"/>
                <a:ea typeface="Arial"/>
                <a:cs typeface="Arial"/>
                <a:sym typeface="Arial"/>
              </a:rPr>
              <a:t>Determine D</a:t>
            </a:r>
            <a:endParaRPr/>
          </a:p>
        </p:txBody>
      </p:sp>
      <p:sp>
        <p:nvSpPr>
          <p:cNvPr id="1089" name="Google Shape;1089;p27"/>
          <p:cNvSpPr txBox="1"/>
          <p:nvPr/>
        </p:nvSpPr>
        <p:spPr>
          <a:xfrm>
            <a:off x="667671" y="4069757"/>
            <a:ext cx="2884754" cy="1247008"/>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1">
                <a:solidFill>
                  <a:schemeClr val="dk1"/>
                </a:solidFill>
                <a:latin typeface="Arial"/>
                <a:ea typeface="Arial"/>
                <a:cs typeface="Arial"/>
                <a:sym typeface="Arial"/>
              </a:rPr>
              <a:t>This includes checking the stationarity of the series and performing the required transformations.</a:t>
            </a:r>
            <a:endParaRPr/>
          </a:p>
        </p:txBody>
      </p:sp>
      <p:sp>
        <p:nvSpPr>
          <p:cNvPr id="1090" name="Google Shape;1090;p27"/>
          <p:cNvSpPr txBox="1"/>
          <p:nvPr/>
        </p:nvSpPr>
        <p:spPr>
          <a:xfrm>
            <a:off x="2734150" y="1946243"/>
            <a:ext cx="2763949" cy="1247008"/>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1">
                <a:solidFill>
                  <a:schemeClr val="dk1"/>
                </a:solidFill>
                <a:latin typeface="Arial"/>
                <a:ea typeface="Arial"/>
                <a:cs typeface="Arial"/>
                <a:sym typeface="Arial"/>
              </a:rPr>
              <a:t>The number of times the difference operation is performed will be determined as the d value.</a:t>
            </a:r>
            <a:endParaRPr/>
          </a:p>
        </p:txBody>
      </p:sp>
      <p:sp>
        <p:nvSpPr>
          <p:cNvPr id="1091" name="Google Shape;1091;p27"/>
          <p:cNvSpPr txBox="1"/>
          <p:nvPr/>
        </p:nvSpPr>
        <p:spPr>
          <a:xfrm>
            <a:off x="5039685" y="4241191"/>
            <a:ext cx="2333769"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read the value of p and q from the ACF and PACF diagrams.</a:t>
            </a:r>
            <a:endParaRPr sz="1600" b="1">
              <a:solidFill>
                <a:schemeClr val="dk1"/>
              </a:solidFill>
              <a:latin typeface="Arial"/>
              <a:ea typeface="Arial"/>
              <a:cs typeface="Arial"/>
              <a:sym typeface="Arial"/>
            </a:endParaRPr>
          </a:p>
        </p:txBody>
      </p:sp>
      <p:sp>
        <p:nvSpPr>
          <p:cNvPr id="1092" name="Google Shape;1092;p27"/>
          <p:cNvSpPr txBox="1"/>
          <p:nvPr/>
        </p:nvSpPr>
        <p:spPr>
          <a:xfrm>
            <a:off x="6648114" y="2031307"/>
            <a:ext cx="2860939"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use the data and parameter values we calculated in the previous steps to fit the ARIMA model.</a:t>
            </a:r>
            <a:endParaRPr sz="1600" b="1">
              <a:solidFill>
                <a:schemeClr val="dk1"/>
              </a:solidFill>
              <a:latin typeface="Arial"/>
              <a:ea typeface="Arial"/>
              <a:cs typeface="Arial"/>
              <a:sym typeface="Arial"/>
            </a:endParaRPr>
          </a:p>
        </p:txBody>
      </p:sp>
      <p:sp>
        <p:nvSpPr>
          <p:cNvPr id="1093" name="Google Shape;1093;p27"/>
          <p:cNvSpPr txBox="1"/>
          <p:nvPr/>
        </p:nvSpPr>
        <p:spPr>
          <a:xfrm>
            <a:off x="9194410" y="4049913"/>
            <a:ext cx="224004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Make predictions on the validation set. </a:t>
            </a:r>
            <a:endParaRPr sz="1600" b="1">
              <a:solidFill>
                <a:schemeClr val="dk1"/>
              </a:solidFill>
              <a:latin typeface="Arial"/>
              <a:ea typeface="Arial"/>
              <a:cs typeface="Arial"/>
              <a:sym typeface="Arial"/>
            </a:endParaRPr>
          </a:p>
        </p:txBody>
      </p:sp>
      <p:sp>
        <p:nvSpPr>
          <p:cNvPr id="1094" name="Google Shape;1094;p27"/>
          <p:cNvSpPr txBox="1"/>
          <p:nvPr/>
        </p:nvSpPr>
        <p:spPr>
          <a:xfrm>
            <a:off x="5600890" y="3366611"/>
            <a:ext cx="120347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Determine p and q</a:t>
            </a:r>
            <a:endParaRPr sz="1400" b="1">
              <a:solidFill>
                <a:schemeClr val="lt1"/>
              </a:solidFill>
              <a:latin typeface="Arial"/>
              <a:ea typeface="Arial"/>
              <a:cs typeface="Arial"/>
              <a:sym typeface="Arial"/>
            </a:endParaRPr>
          </a:p>
        </p:txBody>
      </p:sp>
      <p:sp>
        <p:nvSpPr>
          <p:cNvPr id="1095" name="Google Shape;1095;p27"/>
          <p:cNvSpPr txBox="1"/>
          <p:nvPr/>
        </p:nvSpPr>
        <p:spPr>
          <a:xfrm>
            <a:off x="7340852" y="3368397"/>
            <a:ext cx="168950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Fit the ARIMA model</a:t>
            </a:r>
            <a:endParaRPr sz="1400" b="1">
              <a:solidFill>
                <a:schemeClr val="lt1"/>
              </a:solidFill>
              <a:latin typeface="Arial"/>
              <a:ea typeface="Arial"/>
              <a:cs typeface="Arial"/>
              <a:sym typeface="Arial"/>
            </a:endParaRPr>
          </a:p>
        </p:txBody>
      </p:sp>
      <p:sp>
        <p:nvSpPr>
          <p:cNvPr id="1096" name="Google Shape;1096;p27"/>
          <p:cNvSpPr txBox="1"/>
          <p:nvPr/>
        </p:nvSpPr>
        <p:spPr>
          <a:xfrm>
            <a:off x="9386559" y="3474333"/>
            <a:ext cx="233037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Predict future values</a:t>
            </a:r>
            <a:endParaRPr sz="1400" b="1">
              <a:solidFill>
                <a:schemeClr val="lt1"/>
              </a:solidFill>
              <a:latin typeface="Arial"/>
              <a:ea typeface="Arial"/>
              <a:cs typeface="Arial"/>
              <a:sym typeface="Arial"/>
            </a:endParaRPr>
          </a:p>
        </p:txBody>
      </p:sp>
      <p:pic>
        <p:nvPicPr>
          <p:cNvPr id="1097" name="Google Shape;1097;p27" descr="秒表"/>
          <p:cNvPicPr preferRelativeResize="0"/>
          <p:nvPr/>
        </p:nvPicPr>
        <p:blipFill rotWithShape="1">
          <a:blip r:embed="rId3">
            <a:alphaModFix/>
          </a:blip>
          <a:srcRect/>
          <a:stretch/>
        </p:blipFill>
        <p:spPr>
          <a:xfrm>
            <a:off x="1664535" y="2207412"/>
            <a:ext cx="430877" cy="430877"/>
          </a:xfrm>
          <a:prstGeom prst="rect">
            <a:avLst/>
          </a:prstGeom>
          <a:noFill/>
          <a:ln>
            <a:noFill/>
          </a:ln>
        </p:spPr>
      </p:pic>
      <p:pic>
        <p:nvPicPr>
          <p:cNvPr id="1098" name="Google Shape;1098;p27" descr="灯泡"/>
          <p:cNvPicPr preferRelativeResize="0"/>
          <p:nvPr/>
        </p:nvPicPr>
        <p:blipFill rotWithShape="1">
          <a:blip r:embed="rId4">
            <a:alphaModFix/>
          </a:blip>
          <a:srcRect/>
          <a:stretch/>
        </p:blipFill>
        <p:spPr>
          <a:xfrm>
            <a:off x="3759222" y="4532891"/>
            <a:ext cx="495681" cy="495681"/>
          </a:xfrm>
          <a:prstGeom prst="rect">
            <a:avLst/>
          </a:prstGeom>
          <a:noFill/>
          <a:ln>
            <a:noFill/>
          </a:ln>
        </p:spPr>
      </p:pic>
      <p:pic>
        <p:nvPicPr>
          <p:cNvPr id="1099" name="Google Shape;1099;p27" descr="目标"/>
          <p:cNvPicPr preferRelativeResize="0"/>
          <p:nvPr/>
        </p:nvPicPr>
        <p:blipFill rotWithShape="1">
          <a:blip r:embed="rId5">
            <a:alphaModFix/>
          </a:blip>
          <a:srcRect/>
          <a:stretch/>
        </p:blipFill>
        <p:spPr>
          <a:xfrm>
            <a:off x="6016855" y="2367340"/>
            <a:ext cx="436550" cy="436550"/>
          </a:xfrm>
          <a:prstGeom prst="rect">
            <a:avLst/>
          </a:prstGeom>
          <a:noFill/>
          <a:ln>
            <a:noFill/>
          </a:ln>
        </p:spPr>
      </p:pic>
      <p:grpSp>
        <p:nvGrpSpPr>
          <p:cNvPr id="1100" name="Google Shape;1100;p27"/>
          <p:cNvGrpSpPr/>
          <p:nvPr/>
        </p:nvGrpSpPr>
        <p:grpSpPr>
          <a:xfrm>
            <a:off x="218661" y="143425"/>
            <a:ext cx="6320926" cy="598806"/>
            <a:chOff x="218661" y="143425"/>
            <a:chExt cx="6320926" cy="598806"/>
          </a:xfrm>
        </p:grpSpPr>
        <p:cxnSp>
          <p:nvCxnSpPr>
            <p:cNvPr id="1101" name="Google Shape;1101;p27"/>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102" name="Google Shape;1102;p27"/>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103" name="Google Shape;1103;p27"/>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4" name="Google Shape;1104;p27"/>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5" name="Google Shape;1105;p27"/>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6" name="Google Shape;1106;p27"/>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7" name="Google Shape;1107;p27"/>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Model Demonstration </a:t>
              </a:r>
              <a:endParaRPr sz="2800" b="1">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1079"/>
                                        </p:tgtEl>
                                        <p:attrNameLst>
                                          <p:attrName>style.visibility</p:attrName>
                                        </p:attrNameLst>
                                      </p:cBhvr>
                                      <p:to>
                                        <p:strVal val="visible"/>
                                      </p:to>
                                    </p:set>
                                    <p:animEffect transition="in" filter="fade">
                                      <p:cBhvr>
                                        <p:cTn id="7" dur="500"/>
                                        <p:tgtEl>
                                          <p:spTgt spid="1079"/>
                                        </p:tgtEl>
                                      </p:cBhvr>
                                    </p:animEffect>
                                  </p:childTnLst>
                                </p:cTn>
                              </p:par>
                              <p:par>
                                <p:cTn id="8" presetID="10" presetClass="entr" presetSubtype="0" fill="hold" nodeType="withEffect">
                                  <p:stCondLst>
                                    <p:cond delay="1300"/>
                                  </p:stCondLst>
                                  <p:childTnLst>
                                    <p:set>
                                      <p:cBhvr>
                                        <p:cTn id="9" dur="1" fill="hold">
                                          <p:stCondLst>
                                            <p:cond delay="0"/>
                                          </p:stCondLst>
                                        </p:cTn>
                                        <p:tgtEl>
                                          <p:spTgt spid="1069"/>
                                        </p:tgtEl>
                                        <p:attrNameLst>
                                          <p:attrName>style.visibility</p:attrName>
                                        </p:attrNameLst>
                                      </p:cBhvr>
                                      <p:to>
                                        <p:strVal val="visible"/>
                                      </p:to>
                                    </p:set>
                                    <p:animEffect transition="in" filter="fade">
                                      <p:cBhvr>
                                        <p:cTn id="10" dur="500"/>
                                        <p:tgtEl>
                                          <p:spTgt spid="1069"/>
                                        </p:tgtEl>
                                      </p:cBhvr>
                                    </p:animEffect>
                                  </p:childTnLst>
                                </p:cTn>
                              </p:par>
                              <p:par>
                                <p:cTn id="11" presetID="23" presetClass="entr" presetSubtype="16" fill="hold" nodeType="withEffect">
                                  <p:stCondLst>
                                    <p:cond delay="1300"/>
                                  </p:stCondLst>
                                  <p:childTnLst>
                                    <p:set>
                                      <p:cBhvr>
                                        <p:cTn id="12" dur="1" fill="hold">
                                          <p:stCondLst>
                                            <p:cond delay="0"/>
                                          </p:stCondLst>
                                        </p:cTn>
                                        <p:tgtEl>
                                          <p:spTgt spid="1087"/>
                                        </p:tgtEl>
                                        <p:attrNameLst>
                                          <p:attrName>style.visibility</p:attrName>
                                        </p:attrNameLst>
                                      </p:cBhvr>
                                      <p:to>
                                        <p:strVal val="visible"/>
                                      </p:to>
                                    </p:set>
                                    <p:anim calcmode="lin" valueType="num">
                                      <p:cBhvr additive="base">
                                        <p:cTn id="13" dur="500"/>
                                        <p:tgtEl>
                                          <p:spTgt spid="1087"/>
                                        </p:tgtEl>
                                        <p:attrNameLst>
                                          <p:attrName>ppt_w</p:attrName>
                                        </p:attrNameLst>
                                      </p:cBhvr>
                                      <p:tavLst>
                                        <p:tav tm="0">
                                          <p:val>
                                            <p:strVal val="0"/>
                                          </p:val>
                                        </p:tav>
                                        <p:tav tm="100000">
                                          <p:val>
                                            <p:strVal val="#ppt_w"/>
                                          </p:val>
                                        </p:tav>
                                      </p:tavLst>
                                    </p:anim>
                                    <p:anim calcmode="lin" valueType="num">
                                      <p:cBhvr additive="base">
                                        <p:cTn id="14" dur="500"/>
                                        <p:tgtEl>
                                          <p:spTgt spid="1087"/>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1800"/>
                                  </p:stCondLst>
                                  <p:childTnLst>
                                    <p:set>
                                      <p:cBhvr>
                                        <p:cTn id="16" dur="1" fill="hold">
                                          <p:stCondLst>
                                            <p:cond delay="0"/>
                                          </p:stCondLst>
                                        </p:cTn>
                                        <p:tgtEl>
                                          <p:spTgt spid="1074"/>
                                        </p:tgtEl>
                                        <p:attrNameLst>
                                          <p:attrName>style.visibility</p:attrName>
                                        </p:attrNameLst>
                                      </p:cBhvr>
                                      <p:to>
                                        <p:strVal val="visible"/>
                                      </p:to>
                                    </p:set>
                                    <p:anim calcmode="lin" valueType="num">
                                      <p:cBhvr additive="base">
                                        <p:cTn id="17" dur="500"/>
                                        <p:tgtEl>
                                          <p:spTgt spid="1074"/>
                                        </p:tgtEl>
                                        <p:attrNameLst>
                                          <p:attrName>ppt_w</p:attrName>
                                        </p:attrNameLst>
                                      </p:cBhvr>
                                      <p:tavLst>
                                        <p:tav tm="0">
                                          <p:val>
                                            <p:strVal val="0"/>
                                          </p:val>
                                        </p:tav>
                                        <p:tav tm="100000">
                                          <p:val>
                                            <p:strVal val="#ppt_w"/>
                                          </p:val>
                                        </p:tav>
                                      </p:tavLst>
                                    </p:anim>
                                    <p:anim calcmode="lin" valueType="num">
                                      <p:cBhvr additive="base">
                                        <p:cTn id="18" dur="500"/>
                                        <p:tgtEl>
                                          <p:spTgt spid="1074"/>
                                        </p:tgtEl>
                                        <p:attrNameLst>
                                          <p:attrName>ppt_h</p:attrName>
                                        </p:attrNameLst>
                                      </p:cBhvr>
                                      <p:tavLst>
                                        <p:tav tm="0">
                                          <p:val>
                                            <p:strVal val="0"/>
                                          </p:val>
                                        </p:tav>
                                        <p:tav tm="100000">
                                          <p:val>
                                            <p:strVal val="#ppt_h"/>
                                          </p:val>
                                        </p:tav>
                                      </p:tavLst>
                                    </p:anim>
                                  </p:childTnLst>
                                </p:cTn>
                              </p:par>
                              <p:par>
                                <p:cTn id="19" presetID="10" presetClass="entr" presetSubtype="0" fill="hold" nodeType="withEffect">
                                  <p:stCondLst>
                                    <p:cond delay="2300"/>
                                  </p:stCondLst>
                                  <p:childTnLst>
                                    <p:set>
                                      <p:cBhvr>
                                        <p:cTn id="20" dur="1" fill="hold">
                                          <p:stCondLst>
                                            <p:cond delay="0"/>
                                          </p:stCondLst>
                                        </p:cTn>
                                        <p:tgtEl>
                                          <p:spTgt spid="1080"/>
                                        </p:tgtEl>
                                        <p:attrNameLst>
                                          <p:attrName>style.visibility</p:attrName>
                                        </p:attrNameLst>
                                      </p:cBhvr>
                                      <p:to>
                                        <p:strVal val="visible"/>
                                      </p:to>
                                    </p:set>
                                    <p:animEffect transition="in" filter="fade">
                                      <p:cBhvr>
                                        <p:cTn id="21" dur="500"/>
                                        <p:tgtEl>
                                          <p:spTgt spid="1080"/>
                                        </p:tgtEl>
                                      </p:cBhvr>
                                    </p:animEffect>
                                  </p:childTnLst>
                                </p:cTn>
                              </p:par>
                              <p:par>
                                <p:cTn id="22" presetID="23" presetClass="entr" presetSubtype="16" fill="hold" nodeType="withEffect">
                                  <p:stCondLst>
                                    <p:cond delay="2800"/>
                                  </p:stCondLst>
                                  <p:childTnLst>
                                    <p:set>
                                      <p:cBhvr>
                                        <p:cTn id="23" dur="1" fill="hold">
                                          <p:stCondLst>
                                            <p:cond delay="0"/>
                                          </p:stCondLst>
                                        </p:cTn>
                                        <p:tgtEl>
                                          <p:spTgt spid="1088"/>
                                        </p:tgtEl>
                                        <p:attrNameLst>
                                          <p:attrName>style.visibility</p:attrName>
                                        </p:attrNameLst>
                                      </p:cBhvr>
                                      <p:to>
                                        <p:strVal val="visible"/>
                                      </p:to>
                                    </p:set>
                                    <p:anim calcmode="lin" valueType="num">
                                      <p:cBhvr additive="base">
                                        <p:cTn id="24" dur="500"/>
                                        <p:tgtEl>
                                          <p:spTgt spid="1088"/>
                                        </p:tgtEl>
                                        <p:attrNameLst>
                                          <p:attrName>ppt_w</p:attrName>
                                        </p:attrNameLst>
                                      </p:cBhvr>
                                      <p:tavLst>
                                        <p:tav tm="0">
                                          <p:val>
                                            <p:strVal val="0"/>
                                          </p:val>
                                        </p:tav>
                                        <p:tav tm="100000">
                                          <p:val>
                                            <p:strVal val="#ppt_w"/>
                                          </p:val>
                                        </p:tav>
                                      </p:tavLst>
                                    </p:anim>
                                    <p:anim calcmode="lin" valueType="num">
                                      <p:cBhvr additive="base">
                                        <p:cTn id="25" dur="500"/>
                                        <p:tgtEl>
                                          <p:spTgt spid="1088"/>
                                        </p:tgtEl>
                                        <p:attrNameLst>
                                          <p:attrName>ppt_h</p:attrName>
                                        </p:attrNameLst>
                                      </p:cBhvr>
                                      <p:tavLst>
                                        <p:tav tm="0">
                                          <p:val>
                                            <p:strVal val="0"/>
                                          </p:val>
                                        </p:tav>
                                        <p:tav tm="100000">
                                          <p:val>
                                            <p:strVal val="#ppt_h"/>
                                          </p:val>
                                        </p:tav>
                                      </p:tavLst>
                                    </p:anim>
                                  </p:childTnLst>
                                </p:cTn>
                              </p:par>
                              <p:par>
                                <p:cTn id="26" presetID="10" presetClass="entr" presetSubtype="0" fill="hold" nodeType="withEffect">
                                  <p:stCondLst>
                                    <p:cond delay="2800"/>
                                  </p:stCondLst>
                                  <p:childTnLst>
                                    <p:set>
                                      <p:cBhvr>
                                        <p:cTn id="27" dur="1" fill="hold">
                                          <p:stCondLst>
                                            <p:cond delay="0"/>
                                          </p:stCondLst>
                                        </p:cTn>
                                        <p:tgtEl>
                                          <p:spTgt spid="1070"/>
                                        </p:tgtEl>
                                        <p:attrNameLst>
                                          <p:attrName>style.visibility</p:attrName>
                                        </p:attrNameLst>
                                      </p:cBhvr>
                                      <p:to>
                                        <p:strVal val="visible"/>
                                      </p:to>
                                    </p:set>
                                    <p:animEffect transition="in" filter="fade">
                                      <p:cBhvr>
                                        <p:cTn id="28" dur="500"/>
                                        <p:tgtEl>
                                          <p:spTgt spid="1070"/>
                                        </p:tgtEl>
                                      </p:cBhvr>
                                    </p:animEffect>
                                  </p:childTnLst>
                                </p:cTn>
                              </p:par>
                              <p:par>
                                <p:cTn id="29" presetID="23" presetClass="entr" presetSubtype="16" fill="hold" nodeType="withEffect">
                                  <p:stCondLst>
                                    <p:cond delay="3300"/>
                                  </p:stCondLst>
                                  <p:childTnLst>
                                    <p:set>
                                      <p:cBhvr>
                                        <p:cTn id="30" dur="1" fill="hold">
                                          <p:stCondLst>
                                            <p:cond delay="0"/>
                                          </p:stCondLst>
                                        </p:cTn>
                                        <p:tgtEl>
                                          <p:spTgt spid="1077"/>
                                        </p:tgtEl>
                                        <p:attrNameLst>
                                          <p:attrName>style.visibility</p:attrName>
                                        </p:attrNameLst>
                                      </p:cBhvr>
                                      <p:to>
                                        <p:strVal val="visible"/>
                                      </p:to>
                                    </p:set>
                                    <p:anim calcmode="lin" valueType="num">
                                      <p:cBhvr additive="base">
                                        <p:cTn id="31" dur="500"/>
                                        <p:tgtEl>
                                          <p:spTgt spid="1077"/>
                                        </p:tgtEl>
                                        <p:attrNameLst>
                                          <p:attrName>ppt_w</p:attrName>
                                        </p:attrNameLst>
                                      </p:cBhvr>
                                      <p:tavLst>
                                        <p:tav tm="0">
                                          <p:val>
                                            <p:strVal val="0"/>
                                          </p:val>
                                        </p:tav>
                                        <p:tav tm="100000">
                                          <p:val>
                                            <p:strVal val="#ppt_w"/>
                                          </p:val>
                                        </p:tav>
                                      </p:tavLst>
                                    </p:anim>
                                    <p:anim calcmode="lin" valueType="num">
                                      <p:cBhvr additive="base">
                                        <p:cTn id="32" dur="500"/>
                                        <p:tgtEl>
                                          <p:spTgt spid="1077"/>
                                        </p:tgtEl>
                                        <p:attrNameLst>
                                          <p:attrName>ppt_h</p:attrName>
                                        </p:attrNameLst>
                                      </p:cBhvr>
                                      <p:tavLst>
                                        <p:tav tm="0">
                                          <p:val>
                                            <p:strVal val="0"/>
                                          </p:val>
                                        </p:tav>
                                        <p:tav tm="100000">
                                          <p:val>
                                            <p:strVal val="#ppt_h"/>
                                          </p:val>
                                        </p:tav>
                                      </p:tavLst>
                                    </p:anim>
                                  </p:childTnLst>
                                </p:cTn>
                              </p:par>
                              <p:par>
                                <p:cTn id="33" presetID="10" presetClass="entr" presetSubtype="0" fill="hold" nodeType="withEffect">
                                  <p:stCondLst>
                                    <p:cond delay="3800"/>
                                  </p:stCondLst>
                                  <p:childTnLst>
                                    <p:set>
                                      <p:cBhvr>
                                        <p:cTn id="34" dur="1" fill="hold">
                                          <p:stCondLst>
                                            <p:cond delay="0"/>
                                          </p:stCondLst>
                                        </p:cTn>
                                        <p:tgtEl>
                                          <p:spTgt spid="1081"/>
                                        </p:tgtEl>
                                        <p:attrNameLst>
                                          <p:attrName>style.visibility</p:attrName>
                                        </p:attrNameLst>
                                      </p:cBhvr>
                                      <p:to>
                                        <p:strVal val="visible"/>
                                      </p:to>
                                    </p:set>
                                    <p:animEffect transition="in" filter="fade">
                                      <p:cBhvr>
                                        <p:cTn id="35" dur="500"/>
                                        <p:tgtEl>
                                          <p:spTgt spid="1081"/>
                                        </p:tgtEl>
                                      </p:cBhvr>
                                    </p:animEffect>
                                  </p:childTnLst>
                                </p:cTn>
                              </p:par>
                              <p:par>
                                <p:cTn id="36" presetID="10" presetClass="entr" presetSubtype="0" fill="hold" nodeType="withEffect">
                                  <p:stCondLst>
                                    <p:cond delay="4300"/>
                                  </p:stCondLst>
                                  <p:childTnLst>
                                    <p:set>
                                      <p:cBhvr>
                                        <p:cTn id="37" dur="1" fill="hold">
                                          <p:stCondLst>
                                            <p:cond delay="0"/>
                                          </p:stCondLst>
                                        </p:cTn>
                                        <p:tgtEl>
                                          <p:spTgt spid="1072"/>
                                        </p:tgtEl>
                                        <p:attrNameLst>
                                          <p:attrName>style.visibility</p:attrName>
                                        </p:attrNameLst>
                                      </p:cBhvr>
                                      <p:to>
                                        <p:strVal val="visible"/>
                                      </p:to>
                                    </p:set>
                                    <p:animEffect transition="in" filter="fade">
                                      <p:cBhvr>
                                        <p:cTn id="38" dur="500"/>
                                        <p:tgtEl>
                                          <p:spTgt spid="1072"/>
                                        </p:tgtEl>
                                      </p:cBhvr>
                                    </p:animEffect>
                                  </p:childTnLst>
                                </p:cTn>
                              </p:par>
                              <p:par>
                                <p:cTn id="39" presetID="23" presetClass="entr" presetSubtype="16" fill="hold" nodeType="withEffect">
                                  <p:stCondLst>
                                    <p:cond delay="4800"/>
                                  </p:stCondLst>
                                  <p:childTnLst>
                                    <p:set>
                                      <p:cBhvr>
                                        <p:cTn id="40" dur="1" fill="hold">
                                          <p:stCondLst>
                                            <p:cond delay="0"/>
                                          </p:stCondLst>
                                        </p:cTn>
                                        <p:tgtEl>
                                          <p:spTgt spid="1075"/>
                                        </p:tgtEl>
                                        <p:attrNameLst>
                                          <p:attrName>style.visibility</p:attrName>
                                        </p:attrNameLst>
                                      </p:cBhvr>
                                      <p:to>
                                        <p:strVal val="visible"/>
                                      </p:to>
                                    </p:set>
                                    <p:anim calcmode="lin" valueType="num">
                                      <p:cBhvr additive="base">
                                        <p:cTn id="41" dur="500"/>
                                        <p:tgtEl>
                                          <p:spTgt spid="1075"/>
                                        </p:tgtEl>
                                        <p:attrNameLst>
                                          <p:attrName>ppt_w</p:attrName>
                                        </p:attrNameLst>
                                      </p:cBhvr>
                                      <p:tavLst>
                                        <p:tav tm="0">
                                          <p:val>
                                            <p:strVal val="0"/>
                                          </p:val>
                                        </p:tav>
                                        <p:tav tm="100000">
                                          <p:val>
                                            <p:strVal val="#ppt_w"/>
                                          </p:val>
                                        </p:tav>
                                      </p:tavLst>
                                    </p:anim>
                                    <p:anim calcmode="lin" valueType="num">
                                      <p:cBhvr additive="base">
                                        <p:cTn id="42" dur="500"/>
                                        <p:tgtEl>
                                          <p:spTgt spid="1075"/>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5300"/>
                                  </p:stCondLst>
                                  <p:childTnLst>
                                    <p:set>
                                      <p:cBhvr>
                                        <p:cTn id="44" dur="1" fill="hold">
                                          <p:stCondLst>
                                            <p:cond delay="0"/>
                                          </p:stCondLst>
                                        </p:cTn>
                                        <p:tgtEl>
                                          <p:spTgt spid="1082"/>
                                        </p:tgtEl>
                                        <p:attrNameLst>
                                          <p:attrName>style.visibility</p:attrName>
                                        </p:attrNameLst>
                                      </p:cBhvr>
                                      <p:to>
                                        <p:strVal val="visible"/>
                                      </p:to>
                                    </p:set>
                                    <p:animEffect transition="in" filter="fade">
                                      <p:cBhvr>
                                        <p:cTn id="45" dur="500"/>
                                        <p:tgtEl>
                                          <p:spTgt spid="1082"/>
                                        </p:tgtEl>
                                      </p:cBhvr>
                                    </p:animEffect>
                                  </p:childTnLst>
                                </p:cTn>
                              </p:par>
                              <p:par>
                                <p:cTn id="46" presetID="10" presetClass="entr" presetSubtype="0" fill="hold" nodeType="withEffect">
                                  <p:stCondLst>
                                    <p:cond delay="5800"/>
                                  </p:stCondLst>
                                  <p:childTnLst>
                                    <p:set>
                                      <p:cBhvr>
                                        <p:cTn id="47" dur="1" fill="hold">
                                          <p:stCondLst>
                                            <p:cond delay="0"/>
                                          </p:stCondLst>
                                        </p:cTn>
                                        <p:tgtEl>
                                          <p:spTgt spid="1071"/>
                                        </p:tgtEl>
                                        <p:attrNameLst>
                                          <p:attrName>style.visibility</p:attrName>
                                        </p:attrNameLst>
                                      </p:cBhvr>
                                      <p:to>
                                        <p:strVal val="visible"/>
                                      </p:to>
                                    </p:set>
                                    <p:animEffect transition="in" filter="fade">
                                      <p:cBhvr>
                                        <p:cTn id="48" dur="500"/>
                                        <p:tgtEl>
                                          <p:spTgt spid="1071"/>
                                        </p:tgtEl>
                                      </p:cBhvr>
                                    </p:animEffect>
                                  </p:childTnLst>
                                </p:cTn>
                              </p:par>
                              <p:par>
                                <p:cTn id="49" presetID="23" presetClass="entr" presetSubtype="16" fill="hold" nodeType="withEffect">
                                  <p:stCondLst>
                                    <p:cond delay="6300"/>
                                  </p:stCondLst>
                                  <p:childTnLst>
                                    <p:set>
                                      <p:cBhvr>
                                        <p:cTn id="50" dur="1" fill="hold">
                                          <p:stCondLst>
                                            <p:cond delay="0"/>
                                          </p:stCondLst>
                                        </p:cTn>
                                        <p:tgtEl>
                                          <p:spTgt spid="1076"/>
                                        </p:tgtEl>
                                        <p:attrNameLst>
                                          <p:attrName>style.visibility</p:attrName>
                                        </p:attrNameLst>
                                      </p:cBhvr>
                                      <p:to>
                                        <p:strVal val="visible"/>
                                      </p:to>
                                    </p:set>
                                    <p:anim calcmode="lin" valueType="num">
                                      <p:cBhvr additive="base">
                                        <p:cTn id="51" dur="500"/>
                                        <p:tgtEl>
                                          <p:spTgt spid="1076"/>
                                        </p:tgtEl>
                                        <p:attrNameLst>
                                          <p:attrName>ppt_w</p:attrName>
                                        </p:attrNameLst>
                                      </p:cBhvr>
                                      <p:tavLst>
                                        <p:tav tm="0">
                                          <p:val>
                                            <p:strVal val="0"/>
                                          </p:val>
                                        </p:tav>
                                        <p:tav tm="100000">
                                          <p:val>
                                            <p:strVal val="#ppt_w"/>
                                          </p:val>
                                        </p:tav>
                                      </p:tavLst>
                                    </p:anim>
                                    <p:anim calcmode="lin" valueType="num">
                                      <p:cBhvr additive="base">
                                        <p:cTn id="52" dur="500"/>
                                        <p:tgtEl>
                                          <p:spTgt spid="1076"/>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6300"/>
                                  </p:stCondLst>
                                  <p:childTnLst>
                                    <p:set>
                                      <p:cBhvr>
                                        <p:cTn id="54" dur="1" fill="hold">
                                          <p:stCondLst>
                                            <p:cond delay="0"/>
                                          </p:stCondLst>
                                        </p:cTn>
                                        <p:tgtEl>
                                          <p:spTgt spid="1084"/>
                                        </p:tgtEl>
                                        <p:attrNameLst>
                                          <p:attrName>style.visibility</p:attrName>
                                        </p:attrNameLst>
                                      </p:cBhvr>
                                      <p:to>
                                        <p:strVal val="visible"/>
                                      </p:to>
                                    </p:set>
                                    <p:anim calcmode="lin" valueType="num">
                                      <p:cBhvr additive="base">
                                        <p:cTn id="55" dur="500"/>
                                        <p:tgtEl>
                                          <p:spTgt spid="1084"/>
                                        </p:tgtEl>
                                        <p:attrNameLst>
                                          <p:attrName>ppt_w</p:attrName>
                                        </p:attrNameLst>
                                      </p:cBhvr>
                                      <p:tavLst>
                                        <p:tav tm="0">
                                          <p:val>
                                            <p:strVal val="0"/>
                                          </p:val>
                                        </p:tav>
                                        <p:tav tm="100000">
                                          <p:val>
                                            <p:strVal val="#ppt_w"/>
                                          </p:val>
                                        </p:tav>
                                      </p:tavLst>
                                    </p:anim>
                                    <p:anim calcmode="lin" valueType="num">
                                      <p:cBhvr additive="base">
                                        <p:cTn id="56" dur="500"/>
                                        <p:tgtEl>
                                          <p:spTgt spid="1084"/>
                                        </p:tgtEl>
                                        <p:attrNameLst>
                                          <p:attrName>ppt_h</p:attrName>
                                        </p:attrNameLst>
                                      </p:cBhvr>
                                      <p:tavLst>
                                        <p:tav tm="0">
                                          <p:val>
                                            <p:strVal val="0"/>
                                          </p:val>
                                        </p:tav>
                                        <p:tav tm="100000">
                                          <p:val>
                                            <p:strVal val="#ppt_h"/>
                                          </p:val>
                                        </p:tav>
                                      </p:tavLst>
                                    </p:anim>
                                  </p:childTnLst>
                                </p:cTn>
                              </p:par>
                              <p:par>
                                <p:cTn id="57" presetID="10" presetClass="entr" presetSubtype="0" fill="hold" nodeType="withEffect">
                                  <p:stCondLst>
                                    <p:cond delay="6800"/>
                                  </p:stCondLst>
                                  <p:childTnLst>
                                    <p:set>
                                      <p:cBhvr>
                                        <p:cTn id="58" dur="1" fill="hold">
                                          <p:stCondLst>
                                            <p:cond delay="0"/>
                                          </p:stCondLst>
                                        </p:cTn>
                                        <p:tgtEl>
                                          <p:spTgt spid="1083"/>
                                        </p:tgtEl>
                                        <p:attrNameLst>
                                          <p:attrName>style.visibility</p:attrName>
                                        </p:attrNameLst>
                                      </p:cBhvr>
                                      <p:to>
                                        <p:strVal val="visible"/>
                                      </p:to>
                                    </p:set>
                                    <p:animEffect transition="in" filter="fade">
                                      <p:cBhvr>
                                        <p:cTn id="59" dur="500"/>
                                        <p:tgtEl>
                                          <p:spTgt spid="1083"/>
                                        </p:tgtEl>
                                      </p:cBhvr>
                                    </p:animEffect>
                                  </p:childTnLst>
                                </p:cTn>
                              </p:par>
                              <p:par>
                                <p:cTn id="60" presetID="10" presetClass="entr" presetSubtype="0" fill="hold" nodeType="withEffect">
                                  <p:stCondLst>
                                    <p:cond delay="7300"/>
                                  </p:stCondLst>
                                  <p:childTnLst>
                                    <p:set>
                                      <p:cBhvr>
                                        <p:cTn id="61" dur="1" fill="hold">
                                          <p:stCondLst>
                                            <p:cond delay="0"/>
                                          </p:stCondLst>
                                        </p:cTn>
                                        <p:tgtEl>
                                          <p:spTgt spid="1073"/>
                                        </p:tgtEl>
                                        <p:attrNameLst>
                                          <p:attrName>style.visibility</p:attrName>
                                        </p:attrNameLst>
                                      </p:cBhvr>
                                      <p:to>
                                        <p:strVal val="visible"/>
                                      </p:to>
                                    </p:set>
                                    <p:animEffect transition="in" filter="fade">
                                      <p:cBhvr>
                                        <p:cTn id="62" dur="500"/>
                                        <p:tgtEl>
                                          <p:spTgt spid="1073"/>
                                        </p:tgtEl>
                                      </p:cBhvr>
                                    </p:animEffect>
                                  </p:childTnLst>
                                </p:cTn>
                              </p:par>
                              <p:par>
                                <p:cTn id="63" presetID="23" presetClass="entr" presetSubtype="16" fill="hold" nodeType="withEffect">
                                  <p:stCondLst>
                                    <p:cond delay="7800"/>
                                  </p:stCondLst>
                                  <p:childTnLst>
                                    <p:set>
                                      <p:cBhvr>
                                        <p:cTn id="64" dur="1" fill="hold">
                                          <p:stCondLst>
                                            <p:cond delay="0"/>
                                          </p:stCondLst>
                                        </p:cTn>
                                        <p:tgtEl>
                                          <p:spTgt spid="1078"/>
                                        </p:tgtEl>
                                        <p:attrNameLst>
                                          <p:attrName>style.visibility</p:attrName>
                                        </p:attrNameLst>
                                      </p:cBhvr>
                                      <p:to>
                                        <p:strVal val="visible"/>
                                      </p:to>
                                    </p:set>
                                    <p:anim calcmode="lin" valueType="num">
                                      <p:cBhvr additive="base">
                                        <p:cTn id="65" dur="500"/>
                                        <p:tgtEl>
                                          <p:spTgt spid="1078"/>
                                        </p:tgtEl>
                                        <p:attrNameLst>
                                          <p:attrName>ppt_w</p:attrName>
                                        </p:attrNameLst>
                                      </p:cBhvr>
                                      <p:tavLst>
                                        <p:tav tm="0">
                                          <p:val>
                                            <p:strVal val="0"/>
                                          </p:val>
                                        </p:tav>
                                        <p:tav tm="100000">
                                          <p:val>
                                            <p:strVal val="#ppt_w"/>
                                          </p:val>
                                        </p:tav>
                                      </p:tavLst>
                                    </p:anim>
                                    <p:anim calcmode="lin" valueType="num">
                                      <p:cBhvr additive="base">
                                        <p:cTn id="66" dur="500"/>
                                        <p:tgtEl>
                                          <p:spTgt spid="1078"/>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7800"/>
                                  </p:stCondLst>
                                  <p:childTnLst>
                                    <p:set>
                                      <p:cBhvr>
                                        <p:cTn id="68" dur="1" fill="hold">
                                          <p:stCondLst>
                                            <p:cond delay="0"/>
                                          </p:stCondLst>
                                        </p:cTn>
                                        <p:tgtEl>
                                          <p:spTgt spid="1086"/>
                                        </p:tgtEl>
                                        <p:attrNameLst>
                                          <p:attrName>style.visibility</p:attrName>
                                        </p:attrNameLst>
                                      </p:cBhvr>
                                      <p:to>
                                        <p:strVal val="visible"/>
                                      </p:to>
                                    </p:set>
                                    <p:anim calcmode="lin" valueType="num">
                                      <p:cBhvr additive="base">
                                        <p:cTn id="69" dur="500"/>
                                        <p:tgtEl>
                                          <p:spTgt spid="1086"/>
                                        </p:tgtEl>
                                        <p:attrNameLst>
                                          <p:attrName>ppt_w</p:attrName>
                                        </p:attrNameLst>
                                      </p:cBhvr>
                                      <p:tavLst>
                                        <p:tav tm="0">
                                          <p:val>
                                            <p:strVal val="0"/>
                                          </p:val>
                                        </p:tav>
                                        <p:tav tm="100000">
                                          <p:val>
                                            <p:strVal val="#ppt_w"/>
                                          </p:val>
                                        </p:tav>
                                      </p:tavLst>
                                    </p:anim>
                                    <p:anim calcmode="lin" valueType="num">
                                      <p:cBhvr additive="base">
                                        <p:cTn id="70" dur="500"/>
                                        <p:tgtEl>
                                          <p:spTgt spid="1086"/>
                                        </p:tgtEl>
                                        <p:attrNameLst>
                                          <p:attrName>ppt_h</p:attrName>
                                        </p:attrNameLst>
                                      </p:cBhvr>
                                      <p:tavLst>
                                        <p:tav tm="0">
                                          <p:val>
                                            <p:strVal val="0"/>
                                          </p:val>
                                        </p:tav>
                                        <p:tav tm="100000">
                                          <p:val>
                                            <p:strVal val="#ppt_h"/>
                                          </p:val>
                                        </p:tav>
                                      </p:tavLst>
                                    </p:anim>
                                  </p:childTnLst>
                                </p:cTn>
                              </p:par>
                              <p:par>
                                <p:cTn id="71" presetID="23" presetClass="entr" presetSubtype="16" fill="hold" nodeType="withEffect">
                                  <p:stCondLst>
                                    <p:cond delay="9300"/>
                                  </p:stCondLst>
                                  <p:childTnLst>
                                    <p:set>
                                      <p:cBhvr>
                                        <p:cTn id="72" dur="1" fill="hold">
                                          <p:stCondLst>
                                            <p:cond delay="0"/>
                                          </p:stCondLst>
                                        </p:cTn>
                                        <p:tgtEl>
                                          <p:spTgt spid="1085"/>
                                        </p:tgtEl>
                                        <p:attrNameLst>
                                          <p:attrName>style.visibility</p:attrName>
                                        </p:attrNameLst>
                                      </p:cBhvr>
                                      <p:to>
                                        <p:strVal val="visible"/>
                                      </p:to>
                                    </p:set>
                                    <p:anim calcmode="lin" valueType="num">
                                      <p:cBhvr additive="base">
                                        <p:cTn id="73" dur="500"/>
                                        <p:tgtEl>
                                          <p:spTgt spid="1085"/>
                                        </p:tgtEl>
                                        <p:attrNameLst>
                                          <p:attrName>ppt_w</p:attrName>
                                        </p:attrNameLst>
                                      </p:cBhvr>
                                      <p:tavLst>
                                        <p:tav tm="0">
                                          <p:val>
                                            <p:strVal val="0"/>
                                          </p:val>
                                        </p:tav>
                                        <p:tav tm="100000">
                                          <p:val>
                                            <p:strVal val="#ppt_w"/>
                                          </p:val>
                                        </p:tav>
                                      </p:tavLst>
                                    </p:anim>
                                    <p:anim calcmode="lin" valueType="num">
                                      <p:cBhvr additive="base">
                                        <p:cTn id="74" dur="500"/>
                                        <p:tgtEl>
                                          <p:spTgt spid="1085"/>
                                        </p:tgtEl>
                                        <p:attrNameLst>
                                          <p:attrName>ppt_h</p:attrName>
                                        </p:attrNameLst>
                                      </p:cBhvr>
                                      <p:tavLst>
                                        <p:tav tm="0">
                                          <p:val>
                                            <p:str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89"/>
                                        </p:tgtEl>
                                        <p:attrNameLst>
                                          <p:attrName>style.visibility</p:attrName>
                                        </p:attrNameLst>
                                      </p:cBhvr>
                                      <p:to>
                                        <p:strVal val="visible"/>
                                      </p:to>
                                    </p:set>
                                    <p:animEffect transition="in" filter="fade">
                                      <p:cBhvr>
                                        <p:cTn id="79" dur="500"/>
                                        <p:tgtEl>
                                          <p:spTgt spid="108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90"/>
                                        </p:tgtEl>
                                        <p:attrNameLst>
                                          <p:attrName>style.visibility</p:attrName>
                                        </p:attrNameLst>
                                      </p:cBhvr>
                                      <p:to>
                                        <p:strVal val="visible"/>
                                      </p:to>
                                    </p:set>
                                    <p:animEffect transition="in" filter="fade">
                                      <p:cBhvr>
                                        <p:cTn id="84" dur="500"/>
                                        <p:tgtEl>
                                          <p:spTgt spid="1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28"/>
          <p:cNvPicPr preferRelativeResize="0"/>
          <p:nvPr/>
        </p:nvPicPr>
        <p:blipFill rotWithShape="1">
          <a:blip r:embed="rId3">
            <a:alphaModFix/>
          </a:blip>
          <a:srcRect/>
          <a:stretch/>
        </p:blipFill>
        <p:spPr>
          <a:xfrm>
            <a:off x="6682982" y="1814525"/>
            <a:ext cx="5509018" cy="3228950"/>
          </a:xfrm>
          <a:prstGeom prst="rect">
            <a:avLst/>
          </a:prstGeom>
          <a:noFill/>
          <a:ln>
            <a:noFill/>
          </a:ln>
        </p:spPr>
      </p:pic>
      <p:pic>
        <p:nvPicPr>
          <p:cNvPr id="1113" name="Google Shape;1113;p28"/>
          <p:cNvPicPr preferRelativeResize="0"/>
          <p:nvPr/>
        </p:nvPicPr>
        <p:blipFill rotWithShape="1">
          <a:blip r:embed="rId4">
            <a:alphaModFix/>
          </a:blip>
          <a:srcRect/>
          <a:stretch/>
        </p:blipFill>
        <p:spPr>
          <a:xfrm>
            <a:off x="0" y="1519061"/>
            <a:ext cx="6573491" cy="3839504"/>
          </a:xfrm>
          <a:prstGeom prst="rect">
            <a:avLst/>
          </a:prstGeom>
          <a:noFill/>
          <a:ln>
            <a:noFill/>
          </a:ln>
        </p:spPr>
      </p:pic>
      <p:sp>
        <p:nvSpPr>
          <p:cNvPr id="1114" name="Google Shape;1114;p28"/>
          <p:cNvSpPr txBox="1"/>
          <p:nvPr/>
        </p:nvSpPr>
        <p:spPr>
          <a:xfrm>
            <a:off x="740724" y="927950"/>
            <a:ext cx="4947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Result of ARIMA (p, q ,d)</a:t>
            </a:r>
            <a:endParaRPr sz="2400" b="1">
              <a:solidFill>
                <a:srgbClr val="FF0000"/>
              </a:solidFill>
              <a:latin typeface="Arial"/>
              <a:ea typeface="Arial"/>
              <a:cs typeface="Arial"/>
              <a:sym typeface="Arial"/>
            </a:endParaRPr>
          </a:p>
        </p:txBody>
      </p:sp>
      <p:sp>
        <p:nvSpPr>
          <p:cNvPr id="1115" name="Google Shape;1115;p28"/>
          <p:cNvSpPr txBox="1"/>
          <p:nvPr/>
        </p:nvSpPr>
        <p:spPr>
          <a:xfrm>
            <a:off x="194050" y="6163284"/>
            <a:ext cx="1183936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Overall, the results are not great, but given that it’s a fully automatic forecast (assuming only weekly periodicities) the auto. Arima tool gives us a first baseline to compare other methods to.</a:t>
            </a:r>
            <a:endParaRPr/>
          </a:p>
        </p:txBody>
      </p:sp>
      <p:grpSp>
        <p:nvGrpSpPr>
          <p:cNvPr id="1116" name="Google Shape;1116;p28"/>
          <p:cNvGrpSpPr/>
          <p:nvPr/>
        </p:nvGrpSpPr>
        <p:grpSpPr>
          <a:xfrm>
            <a:off x="218661" y="143425"/>
            <a:ext cx="6320926" cy="598806"/>
            <a:chOff x="218661" y="143425"/>
            <a:chExt cx="6320926" cy="598806"/>
          </a:xfrm>
        </p:grpSpPr>
        <p:cxnSp>
          <p:nvCxnSpPr>
            <p:cNvPr id="1117" name="Google Shape;1117;p28"/>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118" name="Google Shape;1118;p28"/>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119" name="Google Shape;1119;p28"/>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0" name="Google Shape;1120;p28"/>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1" name="Google Shape;1121;p28"/>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2" name="Google Shape;1122;p28"/>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3" name="Google Shape;1123;p28"/>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Model Demonstration </a:t>
              </a:r>
              <a:endParaRPr sz="2800" b="1">
                <a:solidFill>
                  <a:schemeClr val="dk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cxnSp>
        <p:nvCxnSpPr>
          <p:cNvPr id="1128" name="Google Shape;1128;p29"/>
          <p:cNvCxnSpPr>
            <a:endCxn id="1129" idx="4"/>
          </p:cNvCxnSpPr>
          <p:nvPr/>
        </p:nvCxnSpPr>
        <p:spPr>
          <a:xfrm>
            <a:off x="5058106" y="2327958"/>
            <a:ext cx="600" cy="3179400"/>
          </a:xfrm>
          <a:prstGeom prst="straightConnector1">
            <a:avLst/>
          </a:prstGeom>
          <a:noFill/>
          <a:ln w="12700" cap="flat" cmpd="sng">
            <a:solidFill>
              <a:srgbClr val="A5A5A5"/>
            </a:solidFill>
            <a:prstDash val="solid"/>
            <a:miter lim="800000"/>
            <a:headEnd type="none" w="sm" len="sm"/>
            <a:tailEnd type="none" w="sm" len="sm"/>
          </a:ln>
        </p:spPr>
      </p:cxnSp>
      <p:sp>
        <p:nvSpPr>
          <p:cNvPr id="1130" name="Google Shape;1130;p29"/>
          <p:cNvSpPr txBox="1"/>
          <p:nvPr/>
        </p:nvSpPr>
        <p:spPr>
          <a:xfrm>
            <a:off x="436244" y="880527"/>
            <a:ext cx="23083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Prophet</a:t>
            </a:r>
            <a:endParaRPr sz="1800" b="1">
              <a:solidFill>
                <a:schemeClr val="dk1"/>
              </a:solidFill>
              <a:latin typeface="Arial"/>
              <a:ea typeface="Arial"/>
              <a:cs typeface="Arial"/>
              <a:sym typeface="Arial"/>
            </a:endParaRPr>
          </a:p>
        </p:txBody>
      </p:sp>
      <p:sp>
        <p:nvSpPr>
          <p:cNvPr id="1131" name="Google Shape;1131;p29"/>
          <p:cNvSpPr txBox="1"/>
          <p:nvPr/>
        </p:nvSpPr>
        <p:spPr>
          <a:xfrm>
            <a:off x="5438548" y="1688538"/>
            <a:ext cx="6504873"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Prophet utilizes an additive regression model which decomposes a time series into:</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 (i) a (piecewise) linear/logistic trend,</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(ii) a yearly seasonal component,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(iii) a weekly seasonal component </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(iv) an optional list of important days (such as holidays)</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It claims to be “robust to missing data, shifts in the trend, and large outliers”. Especially the missing data functionality could be useful in this competition. </a:t>
            </a:r>
            <a:endParaRPr/>
          </a:p>
        </p:txBody>
      </p:sp>
      <p:sp>
        <p:nvSpPr>
          <p:cNvPr id="1132" name="Google Shape;1132;p29"/>
          <p:cNvSpPr txBox="1"/>
          <p:nvPr/>
        </p:nvSpPr>
        <p:spPr>
          <a:xfrm>
            <a:off x="299342" y="3079575"/>
            <a:ext cx="417228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Prophet expects a data frame with two columns: ds for the dates and y for the time series variable. </a:t>
            </a:r>
            <a:endParaRPr sz="2000">
              <a:solidFill>
                <a:schemeClr val="dk1"/>
              </a:solidFill>
              <a:latin typeface="Arial"/>
              <a:ea typeface="Arial"/>
              <a:cs typeface="Arial"/>
              <a:sym typeface="Arial"/>
            </a:endParaRPr>
          </a:p>
        </p:txBody>
      </p:sp>
      <p:sp>
        <p:nvSpPr>
          <p:cNvPr id="1133" name="Google Shape;1133;p29"/>
          <p:cNvSpPr txBox="1"/>
          <p:nvPr/>
        </p:nvSpPr>
        <p:spPr>
          <a:xfrm>
            <a:off x="301708" y="4411005"/>
            <a:ext cx="437388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The parameter changepoint-prior-scale adjusts the trend flexibility. The parameter yearly. Seasonality has to be enabled/disabled explicitly and allows prophet to notice large-scale cycles. We have barely a year of data here.</a:t>
            </a:r>
            <a:endParaRPr sz="2000">
              <a:solidFill>
                <a:schemeClr val="dk1"/>
              </a:solidFill>
              <a:latin typeface="Arial"/>
              <a:ea typeface="Arial"/>
              <a:cs typeface="Arial"/>
              <a:sym typeface="Arial"/>
            </a:endParaRPr>
          </a:p>
        </p:txBody>
      </p:sp>
      <p:sp>
        <p:nvSpPr>
          <p:cNvPr id="1134" name="Google Shape;1134;p29"/>
          <p:cNvSpPr txBox="1"/>
          <p:nvPr/>
        </p:nvSpPr>
        <p:spPr>
          <a:xfrm>
            <a:off x="247921" y="1476518"/>
            <a:ext cx="442054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Building on work based on ARIMA section. Creating a training and validation set for the same periods as above but not replace NA value. </a:t>
            </a:r>
            <a:endParaRPr sz="2000">
              <a:solidFill>
                <a:schemeClr val="dk1"/>
              </a:solidFill>
              <a:latin typeface="Arial"/>
              <a:ea typeface="Arial"/>
              <a:cs typeface="Arial"/>
              <a:sym typeface="Arial"/>
            </a:endParaRPr>
          </a:p>
        </p:txBody>
      </p:sp>
      <p:sp>
        <p:nvSpPr>
          <p:cNvPr id="1135" name="Google Shape;1135;p29"/>
          <p:cNvSpPr/>
          <p:nvPr/>
        </p:nvSpPr>
        <p:spPr>
          <a:xfrm>
            <a:off x="4752712" y="1765782"/>
            <a:ext cx="611987" cy="56206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136" name="Google Shape;1136;p29"/>
          <p:cNvSpPr/>
          <p:nvPr/>
        </p:nvSpPr>
        <p:spPr>
          <a:xfrm>
            <a:off x="4779910" y="3156976"/>
            <a:ext cx="611987" cy="562061"/>
          </a:xfrm>
          <a:prstGeom prst="ellipse">
            <a:avLst/>
          </a:prstGeom>
          <a:solidFill>
            <a:srgbClr val="D945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129" name="Google Shape;1129;p29"/>
          <p:cNvSpPr/>
          <p:nvPr/>
        </p:nvSpPr>
        <p:spPr>
          <a:xfrm>
            <a:off x="4752712" y="4945297"/>
            <a:ext cx="611987" cy="562061"/>
          </a:xfrm>
          <a:prstGeom prst="ellipse">
            <a:avLst/>
          </a:prstGeom>
          <a:solidFill>
            <a:srgbClr val="FBC5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137" name="Google Shape;1137;p29" descr="带齿轮的头部"/>
          <p:cNvPicPr preferRelativeResize="0"/>
          <p:nvPr/>
        </p:nvPicPr>
        <p:blipFill rotWithShape="1">
          <a:blip r:embed="rId3">
            <a:alphaModFix/>
          </a:blip>
          <a:srcRect/>
          <a:stretch/>
        </p:blipFill>
        <p:spPr>
          <a:xfrm>
            <a:off x="4799363" y="4972329"/>
            <a:ext cx="562061" cy="562061"/>
          </a:xfrm>
          <a:prstGeom prst="rect">
            <a:avLst/>
          </a:prstGeom>
          <a:noFill/>
          <a:ln>
            <a:noFill/>
          </a:ln>
        </p:spPr>
      </p:pic>
      <p:pic>
        <p:nvPicPr>
          <p:cNvPr id="1138" name="Google Shape;1138;p29" descr="齿轮"/>
          <p:cNvPicPr preferRelativeResize="0"/>
          <p:nvPr/>
        </p:nvPicPr>
        <p:blipFill rotWithShape="1">
          <a:blip r:embed="rId4">
            <a:alphaModFix/>
          </a:blip>
          <a:srcRect/>
          <a:stretch/>
        </p:blipFill>
        <p:spPr>
          <a:xfrm>
            <a:off x="4836379" y="3184008"/>
            <a:ext cx="528320" cy="528320"/>
          </a:xfrm>
          <a:prstGeom prst="rect">
            <a:avLst/>
          </a:prstGeom>
          <a:noFill/>
          <a:ln>
            <a:noFill/>
          </a:ln>
        </p:spPr>
      </p:pic>
      <p:pic>
        <p:nvPicPr>
          <p:cNvPr id="1139" name="Google Shape;1139;p29" descr="单级齿轮"/>
          <p:cNvPicPr preferRelativeResize="0"/>
          <p:nvPr/>
        </p:nvPicPr>
        <p:blipFill rotWithShape="1">
          <a:blip r:embed="rId5">
            <a:alphaModFix/>
          </a:blip>
          <a:srcRect/>
          <a:stretch/>
        </p:blipFill>
        <p:spPr>
          <a:xfrm>
            <a:off x="4807530" y="1795493"/>
            <a:ext cx="502638" cy="502638"/>
          </a:xfrm>
          <a:prstGeom prst="rect">
            <a:avLst/>
          </a:prstGeom>
          <a:noFill/>
          <a:ln>
            <a:noFill/>
          </a:ln>
        </p:spPr>
      </p:pic>
      <p:grpSp>
        <p:nvGrpSpPr>
          <p:cNvPr id="1140" name="Google Shape;1140;p29"/>
          <p:cNvGrpSpPr/>
          <p:nvPr/>
        </p:nvGrpSpPr>
        <p:grpSpPr>
          <a:xfrm>
            <a:off x="218661" y="143425"/>
            <a:ext cx="6320926" cy="598806"/>
            <a:chOff x="218661" y="143425"/>
            <a:chExt cx="6320926" cy="598806"/>
          </a:xfrm>
        </p:grpSpPr>
        <p:cxnSp>
          <p:nvCxnSpPr>
            <p:cNvPr id="1141" name="Google Shape;1141;p29"/>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142" name="Google Shape;1142;p29"/>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143" name="Google Shape;1143;p29"/>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4" name="Google Shape;1144;p29"/>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5" name="Google Shape;1145;p29"/>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6" name="Google Shape;1146;p29"/>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7" name="Google Shape;1147;p29"/>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Model Demonstration </a:t>
              </a:r>
              <a:endParaRPr sz="2800" b="1">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fade">
                                      <p:cBhvr>
                                        <p:cTn id="7" dur="50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
          <p:cNvSpPr/>
          <p:nvPr/>
        </p:nvSpPr>
        <p:spPr>
          <a:xfrm>
            <a:off x="218650" y="1052550"/>
            <a:ext cx="11625600" cy="4190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a:solidFill>
                  <a:schemeClr val="dk1"/>
                </a:solidFill>
              </a:rPr>
              <a:t>For this project</a:t>
            </a:r>
            <a:r>
              <a:rPr lang="en-US" sz="2000" b="1" i="0" u="none" strike="noStrike" cap="none">
                <a:solidFill>
                  <a:schemeClr val="dk1"/>
                </a:solidFill>
                <a:latin typeface="Arial"/>
                <a:ea typeface="Arial"/>
                <a:cs typeface="Arial"/>
                <a:sym typeface="Arial"/>
              </a:rPr>
              <a:t>, we </a:t>
            </a:r>
            <a:r>
              <a:rPr lang="en-US" sz="2000" b="1">
                <a:solidFill>
                  <a:schemeClr val="dk1"/>
                </a:solidFill>
              </a:rPr>
              <a:t>will</a:t>
            </a:r>
            <a:r>
              <a:rPr lang="en-US" sz="2000" b="1" i="0" u="none" strike="noStrike" cap="none">
                <a:solidFill>
                  <a:schemeClr val="dk1"/>
                </a:solidFill>
                <a:latin typeface="Arial"/>
                <a:ea typeface="Arial"/>
                <a:cs typeface="Arial"/>
                <a:sym typeface="Arial"/>
              </a:rPr>
              <a:t> </a:t>
            </a:r>
            <a:r>
              <a:rPr lang="en-US" sz="2000" b="1">
                <a:solidFill>
                  <a:schemeClr val="dk1"/>
                </a:solidFill>
              </a:rPr>
              <a:t>only use</a:t>
            </a:r>
            <a:r>
              <a:rPr lang="en-US" sz="2000" b="1" i="0" u="none" strike="noStrike" cap="none">
                <a:solidFill>
                  <a:schemeClr val="dk1"/>
                </a:solidFill>
                <a:latin typeface="Arial"/>
                <a:ea typeface="Arial"/>
                <a:cs typeface="Arial"/>
                <a:sym typeface="Arial"/>
              </a:rPr>
              <a:t> the AirREGI / Restaurant Board</a:t>
            </a:r>
            <a:r>
              <a:rPr lang="en-US" sz="2000" b="1">
                <a:solidFill>
                  <a:schemeClr val="dk1"/>
                </a:solidFill>
              </a:rPr>
              <a:t> </a:t>
            </a:r>
            <a:r>
              <a:rPr lang="en-US" sz="2000" b="1" i="0" u="none" strike="noStrike" cap="none">
                <a:solidFill>
                  <a:schemeClr val="dk1"/>
                </a:solidFill>
                <a:latin typeface="Arial"/>
                <a:ea typeface="Arial"/>
                <a:cs typeface="Arial"/>
                <a:sym typeface="Arial"/>
              </a:rPr>
              <a:t>(air) data. </a:t>
            </a:r>
            <a:r>
              <a:rPr lang="en-US" sz="2000" b="1" i="0" u="none" strike="noStrike" cap="none">
                <a:solidFill>
                  <a:schemeClr val="dk1"/>
                </a:solidFill>
              </a:rPr>
              <a:t>Why?</a:t>
            </a:r>
            <a:endParaRPr b="1"/>
          </a:p>
          <a:p>
            <a:pPr marL="0" marR="0" lvl="0" indent="0" algn="just" rtl="0">
              <a:lnSpc>
                <a:spcPct val="15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just" rtl="0">
              <a:lnSpc>
                <a:spcPct val="150000"/>
              </a:lnSpc>
              <a:spcBef>
                <a:spcPts val="0"/>
              </a:spcBef>
              <a:spcAft>
                <a:spcPts val="0"/>
              </a:spcAft>
              <a:buNone/>
            </a:pPr>
            <a:r>
              <a:rPr lang="en-US" sz="2000">
                <a:solidFill>
                  <a:schemeClr val="dk1"/>
                </a:solidFill>
              </a:rPr>
              <a:t>As compared to the air data, insufficient data provided</a:t>
            </a:r>
            <a:r>
              <a:rPr lang="en-US" sz="2000" b="0" i="0" u="none" strike="noStrike" cap="none">
                <a:solidFill>
                  <a:schemeClr val="dk1"/>
                </a:solidFill>
                <a:latin typeface="Arial"/>
                <a:ea typeface="Arial"/>
                <a:cs typeface="Arial"/>
                <a:sym typeface="Arial"/>
              </a:rPr>
              <a:t> </a:t>
            </a:r>
            <a:r>
              <a:rPr lang="en-US" sz="2000">
                <a:solidFill>
                  <a:schemeClr val="dk1"/>
                </a:solidFill>
              </a:rPr>
              <a:t>for </a:t>
            </a:r>
            <a:r>
              <a:rPr lang="en-US" sz="2000" b="0" i="0" u="none" strike="noStrike" cap="none">
                <a:solidFill>
                  <a:schemeClr val="dk1"/>
                </a:solidFill>
                <a:latin typeface="Arial"/>
                <a:ea typeface="Arial"/>
                <a:cs typeface="Arial"/>
                <a:sym typeface="Arial"/>
              </a:rPr>
              <a:t>the Hot Pepper Gourmet (hpg), such as the </a:t>
            </a:r>
            <a:r>
              <a:rPr lang="en-US" sz="2000">
                <a:solidFill>
                  <a:schemeClr val="dk1"/>
                </a:solidFill>
              </a:rPr>
              <a:t>actual number of customers visiting restaurants. W</a:t>
            </a:r>
            <a:r>
              <a:rPr lang="en-US" sz="2000" b="0" i="0" u="none" strike="noStrike" cap="none">
                <a:solidFill>
                  <a:schemeClr val="dk1"/>
                </a:solidFill>
                <a:latin typeface="Arial"/>
                <a:ea typeface="Arial"/>
                <a:cs typeface="Arial"/>
                <a:sym typeface="Arial"/>
              </a:rPr>
              <a:t>e cannot extract useful information from it and do accurate prediction. </a:t>
            </a:r>
            <a:r>
              <a:rPr lang="en-US" sz="2000">
                <a:solidFill>
                  <a:schemeClr val="dk1"/>
                </a:solidFill>
              </a:rPr>
              <a:t>T</a:t>
            </a:r>
            <a:r>
              <a:rPr lang="en-US" sz="2000" b="0" i="0" u="none" strike="noStrike" cap="none">
                <a:solidFill>
                  <a:schemeClr val="dk1"/>
                </a:solidFill>
                <a:latin typeface="Arial"/>
                <a:ea typeface="Arial"/>
                <a:cs typeface="Arial"/>
                <a:sym typeface="Arial"/>
              </a:rPr>
              <a:t>he AirREGI / Restaurant Board (air) data has </a:t>
            </a:r>
            <a:r>
              <a:rPr lang="en-US" sz="2000" b="1" i="0" u="none" strike="noStrike" cap="none">
                <a:solidFill>
                  <a:schemeClr val="dk1"/>
                </a:solidFill>
                <a:latin typeface="Arial"/>
                <a:ea typeface="Arial"/>
                <a:cs typeface="Arial"/>
                <a:sym typeface="Arial"/>
              </a:rPr>
              <a:t>both reservation data and visitation data</a:t>
            </a:r>
            <a:r>
              <a:rPr lang="en-US" sz="2000" b="0" i="0" u="none" strike="noStrike" cap="none">
                <a:solidFill>
                  <a:schemeClr val="dk1"/>
                </a:solidFill>
                <a:latin typeface="Arial"/>
                <a:ea typeface="Arial"/>
                <a:cs typeface="Arial"/>
                <a:sym typeface="Arial"/>
              </a:rPr>
              <a:t>, we can </a:t>
            </a:r>
            <a:r>
              <a:rPr lang="en-US" sz="2000">
                <a:solidFill>
                  <a:schemeClr val="dk1"/>
                </a:solidFill>
              </a:rPr>
              <a:t>explore </a:t>
            </a:r>
            <a:r>
              <a:rPr lang="en-US" sz="2000" b="0" i="0" u="none" strike="noStrike" cap="none">
                <a:solidFill>
                  <a:schemeClr val="dk1"/>
                </a:solidFill>
                <a:latin typeface="Arial"/>
                <a:ea typeface="Arial"/>
                <a:cs typeface="Arial"/>
                <a:sym typeface="Arial"/>
              </a:rPr>
              <a:t>more meaningful pattern and </a:t>
            </a:r>
            <a:r>
              <a:rPr lang="en-US" sz="2000">
                <a:solidFill>
                  <a:schemeClr val="dk1"/>
                </a:solidFill>
              </a:rPr>
              <a:t>make predictions </a:t>
            </a:r>
            <a:r>
              <a:rPr lang="en-US" sz="2000" b="0" i="0" u="none" strike="noStrike" cap="none">
                <a:solidFill>
                  <a:schemeClr val="dk1"/>
                </a:solidFill>
                <a:latin typeface="Arial"/>
                <a:ea typeface="Arial"/>
                <a:cs typeface="Arial"/>
                <a:sym typeface="Arial"/>
              </a:rPr>
              <a:t>for the future. </a:t>
            </a:r>
            <a:endParaRPr/>
          </a:p>
        </p:txBody>
      </p:sp>
      <p:grpSp>
        <p:nvGrpSpPr>
          <p:cNvPr id="334" name="Google Shape;334;p3"/>
          <p:cNvGrpSpPr/>
          <p:nvPr/>
        </p:nvGrpSpPr>
        <p:grpSpPr>
          <a:xfrm>
            <a:off x="218661" y="163342"/>
            <a:ext cx="5972609" cy="578889"/>
            <a:chOff x="218661" y="163342"/>
            <a:chExt cx="5972609" cy="578889"/>
          </a:xfrm>
        </p:grpSpPr>
        <p:cxnSp>
          <p:nvCxnSpPr>
            <p:cNvPr id="335" name="Google Shape;335;p3"/>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36" name="Google Shape;336;p3"/>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37" name="Google Shape;337;p3"/>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3"/>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3"/>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3"/>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41" name="Google Shape;341;p3"/>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Problem Statement</a:t>
            </a:r>
            <a:endParaRPr sz="2800" b="1">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30"/>
          <p:cNvSpPr txBox="1"/>
          <p:nvPr/>
        </p:nvSpPr>
        <p:spPr>
          <a:xfrm>
            <a:off x="7252897" y="240304"/>
            <a:ext cx="29592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Arial"/>
                <a:ea typeface="Arial"/>
                <a:cs typeface="Arial"/>
                <a:sym typeface="Arial"/>
              </a:rPr>
              <a:t>Result of Prophet</a:t>
            </a:r>
            <a:endParaRPr sz="2400" b="1">
              <a:solidFill>
                <a:srgbClr val="FF0000"/>
              </a:solidFill>
              <a:latin typeface="Arial"/>
              <a:ea typeface="Arial"/>
              <a:cs typeface="Arial"/>
              <a:sym typeface="Arial"/>
            </a:endParaRPr>
          </a:p>
        </p:txBody>
      </p:sp>
      <p:pic>
        <p:nvPicPr>
          <p:cNvPr id="1153" name="Google Shape;1153;p30"/>
          <p:cNvPicPr preferRelativeResize="0"/>
          <p:nvPr/>
        </p:nvPicPr>
        <p:blipFill rotWithShape="1">
          <a:blip r:embed="rId3">
            <a:alphaModFix/>
          </a:blip>
          <a:srcRect/>
          <a:stretch/>
        </p:blipFill>
        <p:spPr>
          <a:xfrm>
            <a:off x="18067" y="775936"/>
            <a:ext cx="6270766" cy="4088497"/>
          </a:xfrm>
          <a:prstGeom prst="rect">
            <a:avLst/>
          </a:prstGeom>
          <a:noFill/>
          <a:ln>
            <a:noFill/>
          </a:ln>
        </p:spPr>
      </p:pic>
      <p:pic>
        <p:nvPicPr>
          <p:cNvPr id="1154" name="Google Shape;1154;p30"/>
          <p:cNvPicPr preferRelativeResize="0"/>
          <p:nvPr/>
        </p:nvPicPr>
        <p:blipFill rotWithShape="1">
          <a:blip r:embed="rId4">
            <a:alphaModFix/>
          </a:blip>
          <a:srcRect/>
          <a:stretch/>
        </p:blipFill>
        <p:spPr>
          <a:xfrm>
            <a:off x="6442684" y="1070389"/>
            <a:ext cx="5638549" cy="3499139"/>
          </a:xfrm>
          <a:prstGeom prst="rect">
            <a:avLst/>
          </a:prstGeom>
          <a:noFill/>
          <a:ln>
            <a:noFill/>
          </a:ln>
        </p:spPr>
      </p:pic>
      <p:sp>
        <p:nvSpPr>
          <p:cNvPr id="1155" name="Google Shape;1155;p30"/>
          <p:cNvSpPr txBox="1"/>
          <p:nvPr/>
        </p:nvSpPr>
        <p:spPr>
          <a:xfrm>
            <a:off x="126462" y="5794683"/>
            <a:ext cx="564664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Finding that  overestimating the trend component could probably result in less flexibility. The forth time series has too little data for prophet to do much. Here we could discard the trend component completely or simply take the median.</a:t>
            </a:r>
            <a:endParaRPr sz="1600">
              <a:solidFill>
                <a:schemeClr val="dk1"/>
              </a:solidFill>
              <a:latin typeface="Arial"/>
              <a:ea typeface="Arial"/>
              <a:cs typeface="Arial"/>
              <a:sym typeface="Arial"/>
            </a:endParaRPr>
          </a:p>
        </p:txBody>
      </p:sp>
      <p:sp>
        <p:nvSpPr>
          <p:cNvPr id="1156" name="Google Shape;1156;p30"/>
          <p:cNvSpPr txBox="1"/>
          <p:nvPr/>
        </p:nvSpPr>
        <p:spPr>
          <a:xfrm>
            <a:off x="6158495" y="5794683"/>
            <a:ext cx="60960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We may see that there is a subtle improvement in fitting the Golden Week visitors when including holidays. The performance of this component might improve if there are more holidays included in the training set. </a:t>
            </a:r>
            <a:endParaRPr sz="1600">
              <a:solidFill>
                <a:schemeClr val="dk1"/>
              </a:solidFill>
              <a:latin typeface="Arial"/>
              <a:ea typeface="Arial"/>
              <a:cs typeface="Arial"/>
              <a:sym typeface="Arial"/>
            </a:endParaRPr>
          </a:p>
        </p:txBody>
      </p:sp>
      <p:sp>
        <p:nvSpPr>
          <p:cNvPr id="1157" name="Google Shape;1157;p30"/>
          <p:cNvSpPr txBox="1"/>
          <p:nvPr/>
        </p:nvSpPr>
        <p:spPr>
          <a:xfrm>
            <a:off x="126462" y="4963686"/>
            <a:ext cx="552016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Plotting training visitor counts in black, the validation set in grey, and the forecast plus uncertainties in blue and light blue.</a:t>
            </a:r>
            <a:endParaRPr sz="1600">
              <a:solidFill>
                <a:schemeClr val="dk1"/>
              </a:solidFill>
              <a:latin typeface="Arial"/>
              <a:ea typeface="Arial"/>
              <a:cs typeface="Arial"/>
              <a:sym typeface="Arial"/>
            </a:endParaRPr>
          </a:p>
        </p:txBody>
      </p:sp>
      <p:sp>
        <p:nvSpPr>
          <p:cNvPr id="1158" name="Google Shape;1158;p30"/>
          <p:cNvSpPr txBox="1"/>
          <p:nvPr/>
        </p:nvSpPr>
        <p:spPr>
          <a:xfrm>
            <a:off x="6158495" y="4937949"/>
            <a:ext cx="60960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Prophet also gives us the possibility to include holidays and other special events in our forecast, which is very useful in taking the Golden Week into account. </a:t>
            </a:r>
            <a:endParaRPr/>
          </a:p>
        </p:txBody>
      </p:sp>
      <p:grpSp>
        <p:nvGrpSpPr>
          <p:cNvPr id="1159" name="Google Shape;1159;p30"/>
          <p:cNvGrpSpPr/>
          <p:nvPr/>
        </p:nvGrpSpPr>
        <p:grpSpPr>
          <a:xfrm>
            <a:off x="218661" y="143425"/>
            <a:ext cx="6320926" cy="598806"/>
            <a:chOff x="218661" y="143425"/>
            <a:chExt cx="6320926" cy="598806"/>
          </a:xfrm>
        </p:grpSpPr>
        <p:cxnSp>
          <p:nvCxnSpPr>
            <p:cNvPr id="1160" name="Google Shape;1160;p30"/>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161" name="Google Shape;1161;p30"/>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162" name="Google Shape;1162;p30"/>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3" name="Google Shape;1163;p30"/>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4" name="Google Shape;1164;p30"/>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5" name="Google Shape;1165;p30"/>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66" name="Google Shape;1166;p30"/>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Model Demonstration </a:t>
              </a:r>
              <a:endParaRPr sz="2800" b="1">
                <a:solidFill>
                  <a:schemeClr val="dk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31"/>
          <p:cNvSpPr txBox="1"/>
          <p:nvPr/>
        </p:nvSpPr>
        <p:spPr>
          <a:xfrm>
            <a:off x="436244" y="880527"/>
            <a:ext cx="230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Holt Winters</a:t>
            </a:r>
            <a:endParaRPr sz="1800" b="1">
              <a:solidFill>
                <a:srgbClr val="FF0000"/>
              </a:solidFill>
              <a:latin typeface="Arial"/>
              <a:ea typeface="Arial"/>
              <a:cs typeface="Arial"/>
              <a:sym typeface="Arial"/>
            </a:endParaRPr>
          </a:p>
        </p:txBody>
      </p:sp>
      <p:pic>
        <p:nvPicPr>
          <p:cNvPr id="1172" name="Google Shape;1172;p31"/>
          <p:cNvPicPr preferRelativeResize="0"/>
          <p:nvPr/>
        </p:nvPicPr>
        <p:blipFill rotWithShape="1">
          <a:blip r:embed="rId3">
            <a:alphaModFix/>
          </a:blip>
          <a:srcRect/>
          <a:stretch/>
        </p:blipFill>
        <p:spPr>
          <a:xfrm>
            <a:off x="194050" y="2620941"/>
            <a:ext cx="5598208" cy="3140663"/>
          </a:xfrm>
          <a:prstGeom prst="rect">
            <a:avLst/>
          </a:prstGeom>
          <a:noFill/>
          <a:ln>
            <a:noFill/>
          </a:ln>
        </p:spPr>
      </p:pic>
      <p:pic>
        <p:nvPicPr>
          <p:cNvPr id="1173" name="Google Shape;1173;p31"/>
          <p:cNvPicPr preferRelativeResize="0"/>
          <p:nvPr/>
        </p:nvPicPr>
        <p:blipFill rotWithShape="1">
          <a:blip r:embed="rId4">
            <a:alphaModFix/>
          </a:blip>
          <a:srcRect/>
          <a:stretch/>
        </p:blipFill>
        <p:spPr>
          <a:xfrm>
            <a:off x="5792258" y="1913055"/>
            <a:ext cx="6298142" cy="3850752"/>
          </a:xfrm>
          <a:prstGeom prst="rect">
            <a:avLst/>
          </a:prstGeom>
          <a:noFill/>
          <a:ln>
            <a:noFill/>
          </a:ln>
        </p:spPr>
      </p:pic>
      <p:sp>
        <p:nvSpPr>
          <p:cNvPr id="1174" name="Google Shape;1174;p31"/>
          <p:cNvSpPr txBox="1"/>
          <p:nvPr/>
        </p:nvSpPr>
        <p:spPr>
          <a:xfrm>
            <a:off x="194050" y="1476518"/>
            <a:ext cx="11997949" cy="7078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Arial"/>
                <a:ea typeface="Arial"/>
                <a:cs typeface="Arial"/>
                <a:sym typeface="Arial"/>
              </a:rPr>
              <a:t>This is an exponential smoothing method which uses moving averages to take into account the presence of a trend in the data. </a:t>
            </a:r>
            <a:endParaRPr sz="2000">
              <a:solidFill>
                <a:schemeClr val="dk1"/>
              </a:solidFill>
              <a:latin typeface="Arial"/>
              <a:ea typeface="Arial"/>
              <a:cs typeface="Arial"/>
              <a:sym typeface="Arial"/>
            </a:endParaRPr>
          </a:p>
        </p:txBody>
      </p:sp>
      <p:sp>
        <p:nvSpPr>
          <p:cNvPr id="1175" name="Google Shape;1175;p31"/>
          <p:cNvSpPr txBox="1"/>
          <p:nvPr/>
        </p:nvSpPr>
        <p:spPr>
          <a:xfrm>
            <a:off x="121298" y="6013946"/>
            <a:ext cx="12070702" cy="7078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Arial"/>
                <a:ea typeface="Arial"/>
                <a:cs typeface="Arial"/>
                <a:sym typeface="Arial"/>
              </a:rPr>
              <a:t>We might get a better performance by discarding the missing values instead of replacing them with the median. the first impression looks less promising than the prophet approach.</a:t>
            </a:r>
            <a:endParaRPr sz="2000">
              <a:solidFill>
                <a:schemeClr val="dk1"/>
              </a:solidFill>
              <a:latin typeface="Arial"/>
              <a:ea typeface="Arial"/>
              <a:cs typeface="Arial"/>
              <a:sym typeface="Arial"/>
            </a:endParaRPr>
          </a:p>
        </p:txBody>
      </p:sp>
      <p:grpSp>
        <p:nvGrpSpPr>
          <p:cNvPr id="1176" name="Google Shape;1176;p31"/>
          <p:cNvGrpSpPr/>
          <p:nvPr/>
        </p:nvGrpSpPr>
        <p:grpSpPr>
          <a:xfrm>
            <a:off x="218661" y="143425"/>
            <a:ext cx="6320926" cy="598806"/>
            <a:chOff x="218661" y="143425"/>
            <a:chExt cx="6320926" cy="598806"/>
          </a:xfrm>
        </p:grpSpPr>
        <p:cxnSp>
          <p:nvCxnSpPr>
            <p:cNvPr id="1177" name="Google Shape;1177;p31"/>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1178" name="Google Shape;1178;p31"/>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1179" name="Google Shape;1179;p31"/>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0" name="Google Shape;1180;p31"/>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1" name="Google Shape;1181;p31"/>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2" name="Google Shape;1182;p31"/>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3" name="Google Shape;1183;p31"/>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Model Demonstration </a:t>
              </a:r>
              <a:endParaRPr sz="2800" b="1">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grpSp>
        <p:nvGrpSpPr>
          <p:cNvPr id="1188" name="Google Shape;1188;gf8da673635_6_3"/>
          <p:cNvGrpSpPr/>
          <p:nvPr/>
        </p:nvGrpSpPr>
        <p:grpSpPr>
          <a:xfrm>
            <a:off x="-1392797" y="4592523"/>
            <a:ext cx="16021941" cy="7657712"/>
            <a:chOff x="-1044624" y="3444478"/>
            <a:chExt cx="12016756" cy="5743428"/>
          </a:xfrm>
        </p:grpSpPr>
        <p:sp>
          <p:nvSpPr>
            <p:cNvPr id="1189" name="Google Shape;1189;gf8da673635_6_3"/>
            <p:cNvSpPr/>
            <p:nvPr/>
          </p:nvSpPr>
          <p:spPr>
            <a:xfrm>
              <a:off x="4932040" y="4876006"/>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190" name="Google Shape;1190;gf8da673635_6_3"/>
            <p:cNvGrpSpPr/>
            <p:nvPr/>
          </p:nvGrpSpPr>
          <p:grpSpPr>
            <a:xfrm>
              <a:off x="-1044624" y="3444478"/>
              <a:ext cx="12016756" cy="5608044"/>
              <a:chOff x="-1044624" y="3579862"/>
              <a:chExt cx="12016756" cy="5608044"/>
            </a:xfrm>
          </p:grpSpPr>
          <p:grpSp>
            <p:nvGrpSpPr>
              <p:cNvPr id="1191" name="Google Shape;1191;gf8da673635_6_3"/>
              <p:cNvGrpSpPr/>
              <p:nvPr/>
            </p:nvGrpSpPr>
            <p:grpSpPr>
              <a:xfrm>
                <a:off x="-558948" y="3579862"/>
                <a:ext cx="11531080" cy="5536036"/>
                <a:chOff x="-558948" y="3579862"/>
                <a:chExt cx="11531080" cy="5536036"/>
              </a:xfrm>
            </p:grpSpPr>
            <p:sp>
              <p:nvSpPr>
                <p:cNvPr id="1192" name="Google Shape;1192;gf8da673635_6_3"/>
                <p:cNvSpPr/>
                <p:nvPr/>
              </p:nvSpPr>
              <p:spPr>
                <a:xfrm>
                  <a:off x="5076056" y="3579862"/>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93" name="Google Shape;1193;gf8da673635_6_3"/>
                <p:cNvSpPr/>
                <p:nvPr/>
              </p:nvSpPr>
              <p:spPr>
                <a:xfrm>
                  <a:off x="1475656" y="3867894"/>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94" name="Google Shape;1194;gf8da673635_6_3"/>
                <p:cNvSpPr/>
                <p:nvPr/>
              </p:nvSpPr>
              <p:spPr>
                <a:xfrm>
                  <a:off x="6660232" y="4011910"/>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95" name="Google Shape;1195;gf8da673635_6_3"/>
                <p:cNvSpPr/>
                <p:nvPr/>
              </p:nvSpPr>
              <p:spPr>
                <a:xfrm>
                  <a:off x="1596976" y="4803998"/>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96" name="Google Shape;1196;gf8da673635_6_3"/>
                <p:cNvSpPr/>
                <p:nvPr/>
              </p:nvSpPr>
              <p:spPr>
                <a:xfrm>
                  <a:off x="-558948" y="3867894"/>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1197" name="Google Shape;1197;gf8da673635_6_3"/>
              <p:cNvSpPr/>
              <p:nvPr/>
            </p:nvSpPr>
            <p:spPr>
              <a:xfrm>
                <a:off x="-1044624" y="4876006"/>
                <a:ext cx="4311900" cy="43119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grpSp>
        <p:nvGrpSpPr>
          <p:cNvPr id="1198" name="Google Shape;1198;gf8da673635_6_3"/>
          <p:cNvGrpSpPr/>
          <p:nvPr/>
        </p:nvGrpSpPr>
        <p:grpSpPr>
          <a:xfrm>
            <a:off x="-1392797" y="-3835083"/>
            <a:ext cx="7699781" cy="5011549"/>
            <a:chOff x="-1044624" y="-2540818"/>
            <a:chExt cx="5774980" cy="3758756"/>
          </a:xfrm>
        </p:grpSpPr>
        <p:sp>
          <p:nvSpPr>
            <p:cNvPr id="1199" name="Google Shape;1199;gf8da673635_6_3"/>
            <p:cNvSpPr/>
            <p:nvPr/>
          </p:nvSpPr>
          <p:spPr>
            <a:xfrm>
              <a:off x="-516098" y="-2036762"/>
              <a:ext cx="3254700" cy="32547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0" name="Google Shape;1200;gf8da673635_6_3"/>
            <p:cNvSpPr/>
            <p:nvPr/>
          </p:nvSpPr>
          <p:spPr>
            <a:xfrm>
              <a:off x="683568" y="-2540818"/>
              <a:ext cx="3254700" cy="32547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1" name="Google Shape;1201;gf8da673635_6_3"/>
            <p:cNvSpPr/>
            <p:nvPr/>
          </p:nvSpPr>
          <p:spPr>
            <a:xfrm>
              <a:off x="1475656" y="-2324794"/>
              <a:ext cx="3254700" cy="32547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2" name="Google Shape;1202;gf8da673635_6_3"/>
            <p:cNvSpPr/>
            <p:nvPr/>
          </p:nvSpPr>
          <p:spPr>
            <a:xfrm>
              <a:off x="-1044624" y="-2540818"/>
              <a:ext cx="3254700" cy="3254700"/>
            </a:xfrm>
            <a:prstGeom prst="ellipse">
              <a:avLst/>
            </a:prstGeom>
            <a:noFill/>
            <a:ln w="12700" cap="flat" cmpd="sng">
              <a:solidFill>
                <a:srgbClr val="B2A0C7"/>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03" name="Google Shape;1203;gf8da673635_6_3"/>
          <p:cNvGrpSpPr/>
          <p:nvPr/>
        </p:nvGrpSpPr>
        <p:grpSpPr>
          <a:xfrm>
            <a:off x="2889069" y="312526"/>
            <a:ext cx="383990" cy="383990"/>
            <a:chOff x="5931520" y="378420"/>
            <a:chExt cx="288000" cy="288000"/>
          </a:xfrm>
        </p:grpSpPr>
        <p:sp>
          <p:nvSpPr>
            <p:cNvPr id="1204" name="Google Shape;1204;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5" name="Google Shape;1205;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06" name="Google Shape;1206;gf8da673635_6_3"/>
          <p:cNvGrpSpPr/>
          <p:nvPr/>
        </p:nvGrpSpPr>
        <p:grpSpPr>
          <a:xfrm>
            <a:off x="1776141" y="43168"/>
            <a:ext cx="288000" cy="288000"/>
            <a:chOff x="5931520" y="378420"/>
            <a:chExt cx="288000" cy="288000"/>
          </a:xfrm>
        </p:grpSpPr>
        <p:sp>
          <p:nvSpPr>
            <p:cNvPr id="1207" name="Google Shape;1207;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8" name="Google Shape;1208;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09" name="Google Shape;1209;gf8da673635_6_3"/>
          <p:cNvGrpSpPr/>
          <p:nvPr/>
        </p:nvGrpSpPr>
        <p:grpSpPr>
          <a:xfrm>
            <a:off x="6959898" y="5936776"/>
            <a:ext cx="383990" cy="383990"/>
            <a:chOff x="5931520" y="378420"/>
            <a:chExt cx="288000" cy="288000"/>
          </a:xfrm>
        </p:grpSpPr>
        <p:sp>
          <p:nvSpPr>
            <p:cNvPr id="1210" name="Google Shape;1210;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11" name="Google Shape;1211;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12" name="Google Shape;1212;gf8da673635_6_3"/>
          <p:cNvGrpSpPr/>
          <p:nvPr/>
        </p:nvGrpSpPr>
        <p:grpSpPr>
          <a:xfrm>
            <a:off x="9114012" y="6366352"/>
            <a:ext cx="336787" cy="336787"/>
            <a:chOff x="5931520" y="378420"/>
            <a:chExt cx="288000" cy="288000"/>
          </a:xfrm>
        </p:grpSpPr>
        <p:sp>
          <p:nvSpPr>
            <p:cNvPr id="1213" name="Google Shape;1213;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14" name="Google Shape;1214;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15" name="Google Shape;1215;gf8da673635_6_3"/>
          <p:cNvGrpSpPr/>
          <p:nvPr/>
        </p:nvGrpSpPr>
        <p:grpSpPr>
          <a:xfrm>
            <a:off x="11280783" y="5000308"/>
            <a:ext cx="336787" cy="336787"/>
            <a:chOff x="5931520" y="378420"/>
            <a:chExt cx="288000" cy="288000"/>
          </a:xfrm>
        </p:grpSpPr>
        <p:sp>
          <p:nvSpPr>
            <p:cNvPr id="1216" name="Google Shape;1216;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17" name="Google Shape;1217;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218" name="Google Shape;1218;gf8da673635_6_3"/>
          <p:cNvGrpSpPr/>
          <p:nvPr/>
        </p:nvGrpSpPr>
        <p:grpSpPr>
          <a:xfrm>
            <a:off x="2188627" y="6306525"/>
            <a:ext cx="288000" cy="288000"/>
            <a:chOff x="5931520" y="378420"/>
            <a:chExt cx="288000" cy="288000"/>
          </a:xfrm>
        </p:grpSpPr>
        <p:sp>
          <p:nvSpPr>
            <p:cNvPr id="1219" name="Google Shape;1219;gf8da673635_6_3"/>
            <p:cNvSpPr/>
            <p:nvPr/>
          </p:nvSpPr>
          <p:spPr>
            <a:xfrm>
              <a:off x="5931520" y="378420"/>
              <a:ext cx="288000" cy="288000"/>
            </a:xfrm>
            <a:prstGeom prst="ellipse">
              <a:avLst/>
            </a:prstGeom>
            <a:solidFill>
              <a:srgbClr val="B2A0C7">
                <a:alpha val="78820"/>
              </a:srgb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20" name="Google Shape;1220;gf8da673635_6_3"/>
            <p:cNvSpPr/>
            <p:nvPr/>
          </p:nvSpPr>
          <p:spPr>
            <a:xfrm>
              <a:off x="6003528" y="450428"/>
              <a:ext cx="144000" cy="144000"/>
            </a:xfrm>
            <a:prstGeom prst="ellipse">
              <a:avLst/>
            </a:prstGeom>
            <a:solidFill>
              <a:srgbClr val="5F497A"/>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1221" name="Google Shape;1221;gf8da673635_6_3"/>
          <p:cNvSpPr txBox="1"/>
          <p:nvPr/>
        </p:nvSpPr>
        <p:spPr>
          <a:xfrm>
            <a:off x="0" y="2542925"/>
            <a:ext cx="12192000" cy="915900"/>
          </a:xfrm>
          <a:prstGeom prst="rect">
            <a:avLst/>
          </a:prstGeom>
          <a:noFill/>
          <a:ln>
            <a:noFill/>
          </a:ln>
        </p:spPr>
        <p:txBody>
          <a:bodyPr spcFirstLastPara="1" wrap="square" lIns="121900" tIns="60925" rIns="121900" bIns="60925" anchor="t" anchorCtr="0">
            <a:spAutoFit/>
          </a:bodyPr>
          <a:lstStyle/>
          <a:p>
            <a:pPr marL="0" marR="266700" lvl="0" indent="0" algn="ctr" rtl="0">
              <a:lnSpc>
                <a:spcPct val="115000"/>
              </a:lnSpc>
              <a:spcBef>
                <a:spcPts val="200"/>
              </a:spcBef>
              <a:spcAft>
                <a:spcPts val="0"/>
              </a:spcAft>
              <a:buNone/>
            </a:pPr>
            <a:r>
              <a:rPr lang="en-US" sz="5150" b="1">
                <a:solidFill>
                  <a:schemeClr val="dk1"/>
                </a:solidFill>
                <a:highlight>
                  <a:schemeClr val="lt1"/>
                </a:highlight>
              </a:rPr>
              <a:t>THANK YOU FOR WATCHING!</a:t>
            </a:r>
            <a:endParaRPr sz="9500">
              <a:solidFill>
                <a:schemeClr val="dk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gf9171a19d7_0_4"/>
          <p:cNvPicPr preferRelativeResize="0"/>
          <p:nvPr/>
        </p:nvPicPr>
        <p:blipFill rotWithShape="1">
          <a:blip r:embed="rId3">
            <a:alphaModFix/>
          </a:blip>
          <a:srcRect l="8974" t="33102" r="37218" b="49505"/>
          <a:stretch/>
        </p:blipFill>
        <p:spPr>
          <a:xfrm>
            <a:off x="295275" y="3895726"/>
            <a:ext cx="7572372" cy="1730624"/>
          </a:xfrm>
          <a:prstGeom prst="rect">
            <a:avLst/>
          </a:prstGeom>
          <a:noFill/>
          <a:ln>
            <a:noFill/>
          </a:ln>
        </p:spPr>
      </p:pic>
      <p:pic>
        <p:nvPicPr>
          <p:cNvPr id="348" name="Google Shape;348;gf9171a19d7_0_4"/>
          <p:cNvPicPr preferRelativeResize="0"/>
          <p:nvPr/>
        </p:nvPicPr>
        <p:blipFill rotWithShape="1">
          <a:blip r:embed="rId3">
            <a:alphaModFix/>
          </a:blip>
          <a:srcRect l="66065" t="33102" r="5947" b="49505"/>
          <a:stretch/>
        </p:blipFill>
        <p:spPr>
          <a:xfrm>
            <a:off x="7958150" y="3895726"/>
            <a:ext cx="3938575" cy="1730624"/>
          </a:xfrm>
          <a:prstGeom prst="rect">
            <a:avLst/>
          </a:prstGeom>
          <a:noFill/>
          <a:ln>
            <a:noFill/>
          </a:ln>
        </p:spPr>
      </p:pic>
      <p:grpSp>
        <p:nvGrpSpPr>
          <p:cNvPr id="349" name="Google Shape;349;gf9171a19d7_0_4"/>
          <p:cNvGrpSpPr/>
          <p:nvPr/>
        </p:nvGrpSpPr>
        <p:grpSpPr>
          <a:xfrm>
            <a:off x="218661" y="143425"/>
            <a:ext cx="6320926" cy="598806"/>
            <a:chOff x="218661" y="143425"/>
            <a:chExt cx="6320926" cy="598806"/>
          </a:xfrm>
        </p:grpSpPr>
        <p:cxnSp>
          <p:nvCxnSpPr>
            <p:cNvPr id="350" name="Google Shape;350;gf9171a19d7_0_4"/>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51" name="Google Shape;351;gf9171a19d7_0_4"/>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52" name="Google Shape;352;gf9171a19d7_0_4"/>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gf9171a19d7_0_4"/>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gf9171a19d7_0_4"/>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gf9171a19d7_0_4"/>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 name="Google Shape;356;gf9171a19d7_0_4"/>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Data Set Information</a:t>
              </a:r>
              <a:endParaRPr sz="2800" b="1">
                <a:solidFill>
                  <a:schemeClr val="dk1"/>
                </a:solidFill>
                <a:latin typeface="Arial"/>
                <a:ea typeface="Arial"/>
                <a:cs typeface="Arial"/>
                <a:sym typeface="Arial"/>
              </a:endParaRPr>
            </a:p>
          </p:txBody>
        </p:sp>
      </p:grpSp>
      <p:pic>
        <p:nvPicPr>
          <p:cNvPr id="357" name="Google Shape;357;gf9171a19d7_0_4"/>
          <p:cNvPicPr preferRelativeResize="0"/>
          <p:nvPr/>
        </p:nvPicPr>
        <p:blipFill rotWithShape="1">
          <a:blip r:embed="rId3">
            <a:alphaModFix/>
          </a:blip>
          <a:srcRect l="8974" t="9027" r="37218" b="76621"/>
          <a:stretch/>
        </p:blipFill>
        <p:spPr>
          <a:xfrm>
            <a:off x="295275" y="904875"/>
            <a:ext cx="7572372" cy="1427949"/>
          </a:xfrm>
          <a:prstGeom prst="rect">
            <a:avLst/>
          </a:prstGeom>
          <a:noFill/>
          <a:ln>
            <a:noFill/>
          </a:ln>
        </p:spPr>
      </p:pic>
      <p:pic>
        <p:nvPicPr>
          <p:cNvPr id="358" name="Google Shape;358;gf9171a19d7_0_4"/>
          <p:cNvPicPr preferRelativeResize="0"/>
          <p:nvPr/>
        </p:nvPicPr>
        <p:blipFill rotWithShape="1">
          <a:blip r:embed="rId3">
            <a:alphaModFix/>
          </a:blip>
          <a:srcRect l="66065" t="6730" r="5947" b="76621"/>
          <a:stretch/>
        </p:blipFill>
        <p:spPr>
          <a:xfrm>
            <a:off x="7958150" y="676275"/>
            <a:ext cx="3938575" cy="1656548"/>
          </a:xfrm>
          <a:prstGeom prst="rect">
            <a:avLst/>
          </a:prstGeom>
          <a:noFill/>
          <a:ln>
            <a:noFill/>
          </a:ln>
        </p:spPr>
      </p:pic>
      <p:sp>
        <p:nvSpPr>
          <p:cNvPr id="359" name="Google Shape;359;gf9171a19d7_0_4"/>
          <p:cNvSpPr txBox="1"/>
          <p:nvPr/>
        </p:nvSpPr>
        <p:spPr>
          <a:xfrm>
            <a:off x="295276" y="5457025"/>
            <a:ext cx="6484800" cy="11082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b="1">
                <a:solidFill>
                  <a:schemeClr val="dk1"/>
                </a:solidFill>
                <a:latin typeface="Arial"/>
                <a:ea typeface="Arial"/>
                <a:cs typeface="Arial"/>
                <a:sym typeface="Arial"/>
              </a:rPr>
              <a:t>air_store_id: </a:t>
            </a:r>
            <a:r>
              <a:rPr lang="en-US" sz="1200">
                <a:solidFill>
                  <a:schemeClr val="dk1"/>
                </a:solidFill>
                <a:latin typeface="Arial"/>
                <a:ea typeface="Arial"/>
                <a:cs typeface="Arial"/>
                <a:sym typeface="Arial"/>
              </a:rPr>
              <a:t>restaurant id in air system</a:t>
            </a:r>
            <a:endParaRPr sz="1200">
              <a:solidFill>
                <a:schemeClr val="dk1"/>
              </a:solidFill>
              <a:latin typeface="Arial"/>
              <a:ea typeface="Arial"/>
              <a:cs typeface="Arial"/>
              <a:sym typeface="Arial"/>
            </a:endParaRPr>
          </a:p>
          <a:p>
            <a:pPr marL="0" marR="0" lvl="0" indent="0" algn="just" rtl="0">
              <a:lnSpc>
                <a:spcPct val="150000"/>
              </a:lnSpc>
              <a:spcBef>
                <a:spcPts val="0"/>
              </a:spcBef>
              <a:spcAft>
                <a:spcPts val="0"/>
              </a:spcAft>
              <a:buNone/>
            </a:pPr>
            <a:r>
              <a:rPr lang="en-US" sz="1200" b="1">
                <a:solidFill>
                  <a:schemeClr val="dk1"/>
                </a:solidFill>
                <a:latin typeface="Arial"/>
                <a:ea typeface="Arial"/>
                <a:cs typeface="Arial"/>
                <a:sym typeface="Arial"/>
              </a:rPr>
              <a:t>visit_datetime: </a:t>
            </a:r>
            <a:r>
              <a:rPr lang="en-US" sz="1200">
                <a:solidFill>
                  <a:schemeClr val="dk1"/>
                </a:solidFill>
                <a:latin typeface="Arial"/>
                <a:ea typeface="Arial"/>
                <a:cs typeface="Arial"/>
                <a:sym typeface="Arial"/>
              </a:rPr>
              <a:t>time of reservation</a:t>
            </a:r>
            <a:endParaRPr sz="12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200" b="1">
                <a:solidFill>
                  <a:schemeClr val="dk1"/>
                </a:solidFill>
                <a:latin typeface="Arial"/>
                <a:ea typeface="Arial"/>
                <a:cs typeface="Arial"/>
                <a:sym typeface="Arial"/>
              </a:rPr>
              <a:t>reserve_datetime: </a:t>
            </a:r>
            <a:r>
              <a:rPr lang="en-US" sz="1200">
                <a:solidFill>
                  <a:schemeClr val="dk1"/>
                </a:solidFill>
                <a:latin typeface="Arial"/>
                <a:ea typeface="Arial"/>
                <a:cs typeface="Arial"/>
                <a:sym typeface="Arial"/>
              </a:rPr>
              <a:t>time reservation was made</a:t>
            </a:r>
            <a:endParaRPr sz="1200">
              <a:solidFill>
                <a:schemeClr val="dk1"/>
              </a:solidFill>
              <a:latin typeface="Arial"/>
              <a:ea typeface="Arial"/>
              <a:cs typeface="Arial"/>
              <a:sym typeface="Arial"/>
            </a:endParaRPr>
          </a:p>
          <a:p>
            <a:pPr marL="0" marR="0" lvl="0" indent="0" algn="just" rtl="0">
              <a:lnSpc>
                <a:spcPct val="150000"/>
              </a:lnSpc>
              <a:spcBef>
                <a:spcPts val="0"/>
              </a:spcBef>
              <a:spcAft>
                <a:spcPts val="0"/>
              </a:spcAft>
              <a:buNone/>
            </a:pPr>
            <a:r>
              <a:rPr lang="en-US" sz="1200" b="1">
                <a:solidFill>
                  <a:schemeClr val="dk1"/>
                </a:solidFill>
                <a:latin typeface="Arial"/>
                <a:ea typeface="Arial"/>
                <a:cs typeface="Arial"/>
                <a:sym typeface="Arial"/>
              </a:rPr>
              <a:t>reserve_visitors: </a:t>
            </a:r>
            <a:r>
              <a:rPr lang="en-US" sz="1200">
                <a:solidFill>
                  <a:schemeClr val="dk1"/>
                </a:solidFill>
                <a:latin typeface="Arial"/>
                <a:ea typeface="Arial"/>
                <a:cs typeface="Arial"/>
                <a:sym typeface="Arial"/>
              </a:rPr>
              <a:t>number of visitors for that reservation</a:t>
            </a:r>
            <a:endParaRPr sz="1200"/>
          </a:p>
        </p:txBody>
      </p:sp>
      <p:sp>
        <p:nvSpPr>
          <p:cNvPr id="360" name="Google Shape;360;gf9171a19d7_0_4"/>
          <p:cNvSpPr txBox="1"/>
          <p:nvPr/>
        </p:nvSpPr>
        <p:spPr>
          <a:xfrm>
            <a:off x="7958151" y="2332825"/>
            <a:ext cx="64848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b="1">
                <a:solidFill>
                  <a:schemeClr val="dk1"/>
                </a:solidFill>
              </a:rPr>
              <a:t>air_store_id</a:t>
            </a:r>
            <a:endParaRPr sz="1200" b="1">
              <a:solidFill>
                <a:schemeClr val="dk1"/>
              </a:solidFill>
            </a:endParaRPr>
          </a:p>
          <a:p>
            <a:pPr marL="0" marR="0" lvl="0" indent="0" algn="just" rtl="0">
              <a:lnSpc>
                <a:spcPct val="150000"/>
              </a:lnSpc>
              <a:spcBef>
                <a:spcPts val="0"/>
              </a:spcBef>
              <a:spcAft>
                <a:spcPts val="0"/>
              </a:spcAft>
              <a:buNone/>
            </a:pPr>
            <a:r>
              <a:rPr lang="en-US" sz="1200" b="1">
                <a:solidFill>
                  <a:schemeClr val="dk1"/>
                </a:solidFill>
              </a:rPr>
              <a:t>visit_date</a:t>
            </a:r>
            <a:endParaRPr sz="1200" b="1">
              <a:solidFill>
                <a:schemeClr val="dk1"/>
              </a:solidFill>
            </a:endParaRPr>
          </a:p>
          <a:p>
            <a:pPr marL="0" marR="0" lvl="0" indent="0" algn="just" rtl="0">
              <a:lnSpc>
                <a:spcPct val="150000"/>
              </a:lnSpc>
              <a:spcBef>
                <a:spcPts val="0"/>
              </a:spcBef>
              <a:spcAft>
                <a:spcPts val="0"/>
              </a:spcAft>
              <a:buNone/>
            </a:pPr>
            <a:r>
              <a:rPr lang="en-US" sz="1200" b="1">
                <a:solidFill>
                  <a:schemeClr val="dk1"/>
                </a:solidFill>
              </a:rPr>
              <a:t>visitors: </a:t>
            </a:r>
            <a:r>
              <a:rPr lang="en-US" sz="1050">
                <a:solidFill>
                  <a:schemeClr val="dk1"/>
                </a:solidFill>
                <a:highlight>
                  <a:srgbClr val="FFFFFF"/>
                </a:highlight>
              </a:rPr>
              <a:t>the number of visitors to the restaurant on the date</a:t>
            </a:r>
            <a:r>
              <a:rPr lang="en-US" sz="1200" b="1">
                <a:solidFill>
                  <a:schemeClr val="dk1"/>
                </a:solidFill>
              </a:rPr>
              <a:t> </a:t>
            </a:r>
            <a:endParaRPr sz="1200"/>
          </a:p>
        </p:txBody>
      </p:sp>
      <p:sp>
        <p:nvSpPr>
          <p:cNvPr id="361" name="Google Shape;361;gf9171a19d7_0_4"/>
          <p:cNvSpPr txBox="1"/>
          <p:nvPr/>
        </p:nvSpPr>
        <p:spPr>
          <a:xfrm>
            <a:off x="295276" y="2332825"/>
            <a:ext cx="6484800" cy="1385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200" b="1">
                <a:solidFill>
                  <a:schemeClr val="dk1"/>
                </a:solidFill>
              </a:rPr>
              <a:t>air_store_id</a:t>
            </a:r>
            <a:endParaRPr sz="1200" b="1">
              <a:solidFill>
                <a:schemeClr val="dk1"/>
              </a:solidFill>
            </a:endParaRPr>
          </a:p>
          <a:p>
            <a:pPr marL="0" marR="0" lvl="0" indent="0" algn="just" rtl="0">
              <a:lnSpc>
                <a:spcPct val="150000"/>
              </a:lnSpc>
              <a:spcBef>
                <a:spcPts val="0"/>
              </a:spcBef>
              <a:spcAft>
                <a:spcPts val="0"/>
              </a:spcAft>
              <a:buNone/>
            </a:pPr>
            <a:r>
              <a:rPr lang="en-US" sz="1200" b="1">
                <a:solidFill>
                  <a:schemeClr val="dk1"/>
                </a:solidFill>
              </a:rPr>
              <a:t>air_genre_name: </a:t>
            </a:r>
            <a:r>
              <a:rPr lang="en-US" sz="1050">
                <a:solidFill>
                  <a:schemeClr val="dk1"/>
                </a:solidFill>
                <a:highlight>
                  <a:srgbClr val="FFFFFF"/>
                </a:highlight>
              </a:rPr>
              <a:t>food style</a:t>
            </a:r>
            <a:endParaRPr sz="1050">
              <a:solidFill>
                <a:schemeClr val="dk1"/>
              </a:solidFill>
              <a:highlight>
                <a:srgbClr val="FFFFFF"/>
              </a:highlight>
            </a:endParaRPr>
          </a:p>
          <a:p>
            <a:pPr marL="0" marR="0" lvl="0" indent="0" algn="just" rtl="0">
              <a:lnSpc>
                <a:spcPct val="150000"/>
              </a:lnSpc>
              <a:spcBef>
                <a:spcPts val="0"/>
              </a:spcBef>
              <a:spcAft>
                <a:spcPts val="0"/>
              </a:spcAft>
              <a:buNone/>
            </a:pPr>
            <a:r>
              <a:rPr lang="en-US" sz="1200" b="1">
                <a:solidFill>
                  <a:schemeClr val="dk1"/>
                </a:solidFill>
              </a:rPr>
              <a:t>air_area_name: </a:t>
            </a:r>
            <a:r>
              <a:rPr lang="en-US" sz="1050">
                <a:solidFill>
                  <a:schemeClr val="dk1"/>
                </a:solidFill>
                <a:highlight>
                  <a:srgbClr val="FFFFFF"/>
                </a:highlight>
              </a:rPr>
              <a:t>location of the restaurant in Japan</a:t>
            </a:r>
            <a:endParaRPr sz="1050">
              <a:solidFill>
                <a:schemeClr val="dk1"/>
              </a:solidFill>
              <a:highlight>
                <a:srgbClr val="FFFFFF"/>
              </a:highlight>
            </a:endParaRPr>
          </a:p>
          <a:p>
            <a:pPr marL="0" marR="0" lvl="0" indent="0" algn="just" rtl="0">
              <a:lnSpc>
                <a:spcPct val="150000"/>
              </a:lnSpc>
              <a:spcBef>
                <a:spcPts val="0"/>
              </a:spcBef>
              <a:spcAft>
                <a:spcPts val="0"/>
              </a:spcAft>
              <a:buNone/>
            </a:pPr>
            <a:r>
              <a:rPr lang="en-US" sz="1200" b="1">
                <a:solidFill>
                  <a:schemeClr val="dk1"/>
                </a:solidFill>
              </a:rPr>
              <a:t>latitude:</a:t>
            </a:r>
            <a:r>
              <a:rPr lang="en-US" sz="1050">
                <a:solidFill>
                  <a:schemeClr val="dk1"/>
                </a:solidFill>
                <a:highlight>
                  <a:srgbClr val="FFFFFF"/>
                </a:highlight>
              </a:rPr>
              <a:t> geolocation information</a:t>
            </a:r>
            <a:endParaRPr sz="1050">
              <a:solidFill>
                <a:schemeClr val="dk1"/>
              </a:solidFill>
              <a:highlight>
                <a:srgbClr val="FFFFFF"/>
              </a:highlight>
            </a:endParaRPr>
          </a:p>
          <a:p>
            <a:pPr marL="0" marR="0" lvl="0" indent="0" algn="just" rtl="0">
              <a:lnSpc>
                <a:spcPct val="150000"/>
              </a:lnSpc>
              <a:spcBef>
                <a:spcPts val="0"/>
              </a:spcBef>
              <a:spcAft>
                <a:spcPts val="0"/>
              </a:spcAft>
              <a:buNone/>
            </a:pPr>
            <a:r>
              <a:rPr lang="en-US" sz="1200" b="1">
                <a:solidFill>
                  <a:schemeClr val="dk1"/>
                </a:solidFill>
              </a:rPr>
              <a:t>longitude: </a:t>
            </a:r>
            <a:r>
              <a:rPr lang="en-US" sz="1050">
                <a:solidFill>
                  <a:schemeClr val="dk1"/>
                </a:solidFill>
                <a:highlight>
                  <a:srgbClr val="FFFFFF"/>
                </a:highlight>
              </a:rPr>
              <a:t>geolocation information</a:t>
            </a:r>
            <a:endParaRPr sz="1200" b="1">
              <a:solidFill>
                <a:schemeClr val="dk1"/>
              </a:solidFill>
            </a:endParaRPr>
          </a:p>
        </p:txBody>
      </p:sp>
      <p:sp>
        <p:nvSpPr>
          <p:cNvPr id="362" name="Google Shape;362;gf9171a19d7_0_4"/>
          <p:cNvSpPr txBox="1"/>
          <p:nvPr/>
        </p:nvSpPr>
        <p:spPr>
          <a:xfrm>
            <a:off x="7958151" y="5457025"/>
            <a:ext cx="6484800" cy="831000"/>
          </a:xfrm>
          <a:prstGeom prst="rect">
            <a:avLst/>
          </a:prstGeom>
          <a:noFill/>
          <a:ln>
            <a:noFill/>
          </a:ln>
        </p:spPr>
        <p:txBody>
          <a:bodyPr spcFirstLastPara="1" wrap="square" lIns="91425" tIns="45700" rIns="91425" bIns="45700" anchor="t" anchorCtr="0">
            <a:spAutoFit/>
          </a:bodyPr>
          <a:lstStyle/>
          <a:p>
            <a:pPr marL="0" lvl="0" indent="0" algn="just" rtl="0">
              <a:lnSpc>
                <a:spcPct val="150000"/>
              </a:lnSpc>
              <a:spcBef>
                <a:spcPts val="0"/>
              </a:spcBef>
              <a:spcAft>
                <a:spcPts val="0"/>
              </a:spcAft>
              <a:buClr>
                <a:schemeClr val="dk1"/>
              </a:buClr>
              <a:buFont typeface="Arial"/>
              <a:buNone/>
            </a:pPr>
            <a:r>
              <a:rPr lang="en-US" sz="1200" b="1">
                <a:solidFill>
                  <a:schemeClr val="dk1"/>
                </a:solidFill>
              </a:rPr>
              <a:t>calendar_date</a:t>
            </a:r>
            <a:endParaRPr sz="1200" b="1">
              <a:solidFill>
                <a:schemeClr val="dk1"/>
              </a:solidFill>
            </a:endParaRPr>
          </a:p>
          <a:p>
            <a:pPr marL="0" lvl="0" indent="0" algn="just" rtl="0">
              <a:lnSpc>
                <a:spcPct val="150000"/>
              </a:lnSpc>
              <a:spcBef>
                <a:spcPts val="0"/>
              </a:spcBef>
              <a:spcAft>
                <a:spcPts val="0"/>
              </a:spcAft>
              <a:buClr>
                <a:schemeClr val="dk1"/>
              </a:buClr>
              <a:buFont typeface="Arial"/>
              <a:buNone/>
            </a:pPr>
            <a:r>
              <a:rPr lang="en-US" sz="1200" b="1">
                <a:solidFill>
                  <a:schemeClr val="dk1"/>
                </a:solidFill>
              </a:rPr>
              <a:t>day_of_week</a:t>
            </a:r>
            <a:endParaRPr sz="1200" b="1">
              <a:solidFill>
                <a:schemeClr val="dk1"/>
              </a:solidFill>
            </a:endParaRPr>
          </a:p>
          <a:p>
            <a:pPr marL="0" lvl="0" indent="0" algn="just" rtl="0">
              <a:lnSpc>
                <a:spcPct val="150000"/>
              </a:lnSpc>
              <a:spcBef>
                <a:spcPts val="0"/>
              </a:spcBef>
              <a:spcAft>
                <a:spcPts val="0"/>
              </a:spcAft>
              <a:buClr>
                <a:schemeClr val="dk1"/>
              </a:buClr>
              <a:buFont typeface="Arial"/>
              <a:buNone/>
            </a:pPr>
            <a:r>
              <a:rPr lang="en-US" sz="1200" b="1">
                <a:solidFill>
                  <a:schemeClr val="dk1"/>
                </a:solidFill>
              </a:rPr>
              <a:t>holiday_flg: </a:t>
            </a:r>
            <a:r>
              <a:rPr lang="en-US" sz="1200">
                <a:solidFill>
                  <a:schemeClr val="dk1"/>
                </a:solidFill>
              </a:rPr>
              <a:t>whether the day is a holiday in Japan</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gf9171a19d7_0_17"/>
          <p:cNvPicPr preferRelativeResize="0"/>
          <p:nvPr/>
        </p:nvPicPr>
        <p:blipFill rotWithShape="1">
          <a:blip r:embed="rId3">
            <a:alphaModFix/>
          </a:blip>
          <a:srcRect l="8974" t="33102" r="37218" b="49505"/>
          <a:stretch/>
        </p:blipFill>
        <p:spPr>
          <a:xfrm>
            <a:off x="218650" y="756501"/>
            <a:ext cx="7572372" cy="1730624"/>
          </a:xfrm>
          <a:prstGeom prst="rect">
            <a:avLst/>
          </a:prstGeom>
          <a:noFill/>
          <a:ln>
            <a:noFill/>
          </a:ln>
        </p:spPr>
      </p:pic>
      <p:grpSp>
        <p:nvGrpSpPr>
          <p:cNvPr id="369" name="Google Shape;369;gf9171a19d7_0_17"/>
          <p:cNvGrpSpPr/>
          <p:nvPr/>
        </p:nvGrpSpPr>
        <p:grpSpPr>
          <a:xfrm>
            <a:off x="218661" y="143425"/>
            <a:ext cx="6320926" cy="598806"/>
            <a:chOff x="218661" y="143425"/>
            <a:chExt cx="6320926" cy="598806"/>
          </a:xfrm>
        </p:grpSpPr>
        <p:cxnSp>
          <p:nvCxnSpPr>
            <p:cNvPr id="370" name="Google Shape;370;gf9171a19d7_0_17"/>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71" name="Google Shape;371;gf9171a19d7_0_17"/>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72" name="Google Shape;372;gf9171a19d7_0_17"/>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3" name="Google Shape;373;gf9171a19d7_0_17"/>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4" name="Google Shape;374;gf9171a19d7_0_17"/>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5" name="Google Shape;375;gf9171a19d7_0_17"/>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6" name="Google Shape;376;gf9171a19d7_0_17"/>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Air_reserve Adjustment</a:t>
              </a:r>
              <a:endParaRPr sz="2800" b="1">
                <a:solidFill>
                  <a:schemeClr val="dk1"/>
                </a:solidFill>
                <a:latin typeface="Arial"/>
                <a:ea typeface="Arial"/>
                <a:cs typeface="Arial"/>
                <a:sym typeface="Arial"/>
              </a:endParaRPr>
            </a:p>
          </p:txBody>
        </p:sp>
      </p:grpSp>
      <p:sp>
        <p:nvSpPr>
          <p:cNvPr id="377" name="Google Shape;377;gf9171a19d7_0_17"/>
          <p:cNvSpPr txBox="1"/>
          <p:nvPr/>
        </p:nvSpPr>
        <p:spPr>
          <a:xfrm>
            <a:off x="218650" y="4404425"/>
            <a:ext cx="99012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200"/>
              <a:t>air_reserve &lt;- air_reserve %&gt;%</a:t>
            </a:r>
            <a:endParaRPr sz="1200"/>
          </a:p>
          <a:p>
            <a:pPr marL="0" lvl="0" indent="0" algn="l" rtl="0">
              <a:lnSpc>
                <a:spcPct val="115000"/>
              </a:lnSpc>
              <a:spcBef>
                <a:spcPts val="0"/>
              </a:spcBef>
              <a:spcAft>
                <a:spcPts val="0"/>
              </a:spcAft>
              <a:buNone/>
            </a:pPr>
            <a:r>
              <a:rPr lang="en-US" sz="1200"/>
              <a:t>  mutate(reserve_date = date(reserve_datetime),</a:t>
            </a:r>
            <a:endParaRPr sz="1200"/>
          </a:p>
          <a:p>
            <a:pPr marL="0" lvl="0" indent="0" algn="l" rtl="0">
              <a:lnSpc>
                <a:spcPct val="115000"/>
              </a:lnSpc>
              <a:spcBef>
                <a:spcPts val="0"/>
              </a:spcBef>
              <a:spcAft>
                <a:spcPts val="0"/>
              </a:spcAft>
              <a:buNone/>
            </a:pPr>
            <a:r>
              <a:rPr lang="en-US" sz="1200"/>
              <a:t>         reserve_time = format(reserve_datetime, format = "%H:%M:%S"),</a:t>
            </a:r>
            <a:endParaRPr sz="1200"/>
          </a:p>
          <a:p>
            <a:pPr marL="0" lvl="0" indent="0" algn="l" rtl="0">
              <a:lnSpc>
                <a:spcPct val="115000"/>
              </a:lnSpc>
              <a:spcBef>
                <a:spcPts val="0"/>
              </a:spcBef>
              <a:spcAft>
                <a:spcPts val="0"/>
              </a:spcAft>
              <a:buNone/>
            </a:pPr>
            <a:r>
              <a:rPr lang="en-US" sz="1200"/>
              <a:t>         visit_date = date(visit_datetime),</a:t>
            </a:r>
            <a:endParaRPr sz="1200"/>
          </a:p>
          <a:p>
            <a:pPr marL="0" lvl="0" indent="0" algn="l" rtl="0">
              <a:lnSpc>
                <a:spcPct val="115000"/>
              </a:lnSpc>
              <a:spcBef>
                <a:spcPts val="0"/>
              </a:spcBef>
              <a:spcAft>
                <a:spcPts val="0"/>
              </a:spcAft>
              <a:buNone/>
            </a:pPr>
            <a:r>
              <a:rPr lang="en-US" sz="1200"/>
              <a:t>         visit_time = format(visit_datetime, format = "%H:%M:%S"))</a:t>
            </a:r>
            <a:endParaRPr sz="1200"/>
          </a:p>
          <a:p>
            <a:pPr marL="0" lvl="0" indent="0" algn="l" rtl="0">
              <a:lnSpc>
                <a:spcPct val="115000"/>
              </a:lnSpc>
              <a:spcBef>
                <a:spcPts val="0"/>
              </a:spcBef>
              <a:spcAft>
                <a:spcPts val="0"/>
              </a:spcAft>
              <a:buNone/>
            </a:pPr>
            <a:r>
              <a:rPr lang="en-US" sz="1200"/>
              <a:t>air_reserve &lt;- air_reserve[,c(1,7,8,5,6,4)]</a:t>
            </a:r>
            <a:endParaRPr sz="1200"/>
          </a:p>
          <a:p>
            <a:pPr marL="0" lvl="0" indent="0" algn="l" rtl="0">
              <a:lnSpc>
                <a:spcPct val="115000"/>
              </a:lnSpc>
              <a:spcBef>
                <a:spcPts val="0"/>
              </a:spcBef>
              <a:spcAft>
                <a:spcPts val="0"/>
              </a:spcAft>
              <a:buNone/>
            </a:pPr>
            <a:r>
              <a:rPr lang="en-US" sz="1200"/>
              <a:t>air_reserve_aggregate &lt;- air_reserve %&gt;% </a:t>
            </a:r>
            <a:endParaRPr sz="1200"/>
          </a:p>
          <a:p>
            <a:pPr marL="0" lvl="0" indent="0" algn="l" rtl="0">
              <a:lnSpc>
                <a:spcPct val="115000"/>
              </a:lnSpc>
              <a:spcBef>
                <a:spcPts val="0"/>
              </a:spcBef>
              <a:spcAft>
                <a:spcPts val="0"/>
              </a:spcAft>
              <a:buNone/>
            </a:pPr>
            <a:r>
              <a:rPr lang="en-US" sz="1200"/>
              <a:t>  group_by(air_store_id,visit_date,visit_time,reserve_date,reserve_time) %&gt;% </a:t>
            </a:r>
            <a:endParaRPr sz="1200"/>
          </a:p>
          <a:p>
            <a:pPr marL="0" lvl="0" indent="0" algn="l" rtl="0">
              <a:lnSpc>
                <a:spcPct val="115000"/>
              </a:lnSpc>
              <a:spcBef>
                <a:spcPts val="0"/>
              </a:spcBef>
              <a:spcAft>
                <a:spcPts val="0"/>
              </a:spcAft>
              <a:buNone/>
            </a:pPr>
            <a:r>
              <a:rPr lang="en-US" sz="1200"/>
              <a:t>  summarise_all(sum)</a:t>
            </a:r>
            <a:endParaRPr sz="1200"/>
          </a:p>
          <a:p>
            <a:pPr marL="0" lvl="0" indent="0" algn="l" rtl="0">
              <a:lnSpc>
                <a:spcPct val="115000"/>
              </a:lnSpc>
              <a:spcBef>
                <a:spcPts val="0"/>
              </a:spcBef>
              <a:spcAft>
                <a:spcPts val="0"/>
              </a:spcAft>
              <a:buNone/>
            </a:pPr>
            <a:r>
              <a:rPr lang="en-US" sz="1200"/>
              <a:t>write.csv(air_reserve_aggregate,"D:\\NTU\\Database System\\Group Project\\adjusted csv\\air_reserve.csv", row.names = FALSE)</a:t>
            </a:r>
            <a:endParaRPr sz="1200"/>
          </a:p>
        </p:txBody>
      </p:sp>
      <p:pic>
        <p:nvPicPr>
          <p:cNvPr id="378" name="Google Shape;378;gf9171a19d7_0_17"/>
          <p:cNvPicPr preferRelativeResize="0"/>
          <p:nvPr/>
        </p:nvPicPr>
        <p:blipFill rotWithShape="1">
          <a:blip r:embed="rId4">
            <a:alphaModFix/>
          </a:blip>
          <a:srcRect l="8382" t="7563" r="16973" b="79301"/>
          <a:stretch/>
        </p:blipFill>
        <p:spPr>
          <a:xfrm>
            <a:off x="90075" y="2582350"/>
            <a:ext cx="11222502" cy="1396288"/>
          </a:xfrm>
          <a:prstGeom prst="rect">
            <a:avLst/>
          </a:prstGeom>
          <a:noFill/>
          <a:ln>
            <a:noFill/>
          </a:ln>
        </p:spPr>
      </p:pic>
      <p:sp>
        <p:nvSpPr>
          <p:cNvPr id="379" name="Google Shape;379;gf9171a19d7_0_17"/>
          <p:cNvSpPr/>
          <p:nvPr/>
        </p:nvSpPr>
        <p:spPr>
          <a:xfrm>
            <a:off x="4029100" y="2439500"/>
            <a:ext cx="357300" cy="381000"/>
          </a:xfrm>
          <a:prstGeom prst="downArrow">
            <a:avLst>
              <a:gd name="adj1" fmla="val 50000"/>
              <a:gd name="adj2" fmla="val 50000"/>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f9171a19d7_0_17"/>
          <p:cNvSpPr txBox="1"/>
          <p:nvPr/>
        </p:nvSpPr>
        <p:spPr>
          <a:xfrm>
            <a:off x="221450" y="3978650"/>
            <a:ext cx="79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Separate date and time, aggregate number of visitors under the same day and same time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9"/>
          <p:cNvSpPr/>
          <p:nvPr/>
        </p:nvSpPr>
        <p:spPr>
          <a:xfrm>
            <a:off x="218650" y="9001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First, we </a:t>
            </a:r>
            <a:r>
              <a:rPr lang="en-US" sz="2000" b="1">
                <a:solidFill>
                  <a:schemeClr val="dk1"/>
                </a:solidFill>
              </a:rPr>
              <a:t>create local database through MySQL5.6</a:t>
            </a:r>
            <a:r>
              <a:rPr lang="en-US" sz="2000" b="1">
                <a:solidFill>
                  <a:schemeClr val="dk1"/>
                </a:solidFill>
                <a:latin typeface="Arial"/>
                <a:ea typeface="Arial"/>
                <a:cs typeface="Arial"/>
                <a:sym typeface="Arial"/>
              </a:rPr>
              <a:t>:</a:t>
            </a:r>
            <a:endParaRPr/>
          </a:p>
        </p:txBody>
      </p:sp>
      <p:grpSp>
        <p:nvGrpSpPr>
          <p:cNvPr id="387" name="Google Shape;387;p9"/>
          <p:cNvGrpSpPr/>
          <p:nvPr/>
        </p:nvGrpSpPr>
        <p:grpSpPr>
          <a:xfrm>
            <a:off x="218661" y="143425"/>
            <a:ext cx="6320926" cy="598806"/>
            <a:chOff x="218661" y="143425"/>
            <a:chExt cx="6320926" cy="598806"/>
          </a:xfrm>
        </p:grpSpPr>
        <p:cxnSp>
          <p:nvCxnSpPr>
            <p:cNvPr id="388" name="Google Shape;388;p9"/>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389" name="Google Shape;389;p9"/>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390" name="Google Shape;390;p9"/>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1" name="Google Shape;391;p9"/>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2" name="Google Shape;392;p9"/>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9"/>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9"/>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pic>
        <p:nvPicPr>
          <p:cNvPr id="395" name="Google Shape;395;p9"/>
          <p:cNvPicPr preferRelativeResize="0"/>
          <p:nvPr/>
        </p:nvPicPr>
        <p:blipFill rotWithShape="1">
          <a:blip r:embed="rId3">
            <a:alphaModFix/>
          </a:blip>
          <a:srcRect l="729" t="352" r="680" b="1800"/>
          <a:stretch/>
        </p:blipFill>
        <p:spPr>
          <a:xfrm>
            <a:off x="1207825" y="1447950"/>
            <a:ext cx="9782974" cy="5069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10"/>
          <p:cNvGrpSpPr/>
          <p:nvPr/>
        </p:nvGrpSpPr>
        <p:grpSpPr>
          <a:xfrm>
            <a:off x="218661" y="143425"/>
            <a:ext cx="6320926" cy="598806"/>
            <a:chOff x="218661" y="143425"/>
            <a:chExt cx="6320926" cy="598806"/>
          </a:xfrm>
        </p:grpSpPr>
        <p:cxnSp>
          <p:nvCxnSpPr>
            <p:cNvPr id="402" name="Google Shape;402;p10"/>
            <p:cNvCxnSpPr/>
            <p:nvPr/>
          </p:nvCxnSpPr>
          <p:spPr>
            <a:xfrm>
              <a:off x="667670" y="729031"/>
              <a:ext cx="5523600" cy="13200"/>
            </a:xfrm>
            <a:prstGeom prst="straightConnector1">
              <a:avLst/>
            </a:prstGeom>
            <a:noFill/>
            <a:ln w="19050" cap="flat" cmpd="sng">
              <a:solidFill>
                <a:schemeClr val="accent1"/>
              </a:solidFill>
              <a:prstDash val="solid"/>
              <a:miter lim="800000"/>
              <a:headEnd type="none" w="sm" len="sm"/>
              <a:tailEnd type="none" w="sm" len="sm"/>
            </a:ln>
          </p:spPr>
        </p:cxnSp>
        <p:cxnSp>
          <p:nvCxnSpPr>
            <p:cNvPr id="403" name="Google Shape;403;p10"/>
            <p:cNvCxnSpPr/>
            <p:nvPr/>
          </p:nvCxnSpPr>
          <p:spPr>
            <a:xfrm>
              <a:off x="667670" y="659728"/>
              <a:ext cx="2512800" cy="0"/>
            </a:xfrm>
            <a:prstGeom prst="straightConnector1">
              <a:avLst/>
            </a:prstGeom>
            <a:noFill/>
            <a:ln w="15875" cap="flat" cmpd="sng">
              <a:solidFill>
                <a:srgbClr val="D94561"/>
              </a:solidFill>
              <a:prstDash val="solid"/>
              <a:miter lim="800000"/>
              <a:headEnd type="none" w="sm" len="sm"/>
              <a:tailEnd type="none" w="sm" len="sm"/>
            </a:ln>
          </p:spPr>
        </p:cxnSp>
        <p:sp>
          <p:nvSpPr>
            <p:cNvPr id="404" name="Google Shape;404;p10"/>
            <p:cNvSpPr/>
            <p:nvPr/>
          </p:nvSpPr>
          <p:spPr>
            <a:xfrm rot="-5400000">
              <a:off x="5832274" y="372328"/>
              <a:ext cx="371100" cy="328200"/>
            </a:xfrm>
            <a:prstGeom prst="rtTriangle">
              <a:avLst/>
            </a:prstGeom>
            <a:solidFill>
              <a:srgbClr val="41B0BF"/>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5" name="Google Shape;405;p10"/>
            <p:cNvSpPr/>
            <p:nvPr/>
          </p:nvSpPr>
          <p:spPr>
            <a:xfrm rot="-5400000">
              <a:off x="5984674" y="524727"/>
              <a:ext cx="218700" cy="175800"/>
            </a:xfrm>
            <a:prstGeom prst="rtTriangle">
              <a:avLst/>
            </a:prstGeom>
            <a:solidFill>
              <a:srgbClr val="D9456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10"/>
            <p:cNvSpPr/>
            <p:nvPr/>
          </p:nvSpPr>
          <p:spPr>
            <a:xfrm>
              <a:off x="218661" y="163342"/>
              <a:ext cx="489900" cy="565500"/>
            </a:xfrm>
            <a:prstGeom prst="rtTriangle">
              <a:avLst/>
            </a:prstGeom>
            <a:gradFill>
              <a:gsLst>
                <a:gs pos="0">
                  <a:srgbClr val="5DB8C5"/>
                </a:gs>
                <a:gs pos="50000">
                  <a:srgbClr val="39B4C5"/>
                </a:gs>
                <a:gs pos="100000">
                  <a:srgbClr val="2CA3B3"/>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10"/>
            <p:cNvSpPr/>
            <p:nvPr/>
          </p:nvSpPr>
          <p:spPr>
            <a:xfrm>
              <a:off x="307405" y="285630"/>
              <a:ext cx="433200" cy="443400"/>
            </a:xfrm>
            <a:prstGeom prst="rtTriangle">
              <a:avLst/>
            </a:prstGeom>
            <a:solidFill>
              <a:srgbClr val="D94561"/>
            </a:soli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10"/>
            <p:cNvSpPr txBox="1"/>
            <p:nvPr/>
          </p:nvSpPr>
          <p:spPr>
            <a:xfrm>
              <a:off x="576187" y="143425"/>
              <a:ext cx="5963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rPr>
                <a:t>Local Database Creation</a:t>
              </a:r>
              <a:endParaRPr sz="2800" b="1">
                <a:solidFill>
                  <a:schemeClr val="dk1"/>
                </a:solidFill>
                <a:latin typeface="Arial"/>
                <a:ea typeface="Arial"/>
                <a:cs typeface="Arial"/>
                <a:sym typeface="Arial"/>
              </a:endParaRPr>
            </a:p>
          </p:txBody>
        </p:sp>
      </p:grpSp>
      <p:sp>
        <p:nvSpPr>
          <p:cNvPr id="409" name="Google Shape;409;p10"/>
          <p:cNvSpPr txBox="1"/>
          <p:nvPr/>
        </p:nvSpPr>
        <p:spPr>
          <a:xfrm>
            <a:off x="218650" y="1551200"/>
            <a:ext cx="11550300" cy="38172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CREATE</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air_store_info (</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30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air_genre_name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30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air_area_name </a:t>
            </a:r>
            <a:r>
              <a:rPr lang="en-US" sz="1200" b="1">
                <a:solidFill>
                  <a:srgbClr val="AF956F"/>
                </a:solidFill>
                <a:highlight>
                  <a:srgbClr val="FFFFFE"/>
                </a:highlight>
                <a:latin typeface="Courier New"/>
                <a:ea typeface="Courier New"/>
                <a:cs typeface="Courier New"/>
                <a:sym typeface="Courier New"/>
              </a:rPr>
              <a:t>VARCHAR</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100</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latitude </a:t>
            </a:r>
            <a:r>
              <a:rPr lang="en-US" sz="1200" b="1">
                <a:solidFill>
                  <a:srgbClr val="AF956F"/>
                </a:solidFill>
                <a:highlight>
                  <a:srgbClr val="FFFFFE"/>
                </a:highlight>
                <a:latin typeface="Courier New"/>
                <a:ea typeface="Courier New"/>
                <a:cs typeface="Courier New"/>
                <a:sym typeface="Courier New"/>
              </a:rPr>
              <a:t>DECIMAL</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10</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8</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longitude </a:t>
            </a:r>
            <a:r>
              <a:rPr lang="en-US" sz="1200" b="1">
                <a:solidFill>
                  <a:srgbClr val="AF956F"/>
                </a:solidFill>
                <a:highlight>
                  <a:srgbClr val="FFFFFE"/>
                </a:highlight>
                <a:latin typeface="Courier New"/>
                <a:ea typeface="Courier New"/>
                <a:cs typeface="Courier New"/>
                <a:sym typeface="Courier New"/>
              </a:rPr>
              <a:t>DECIMAL</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11</a:t>
            </a:r>
            <a:r>
              <a:rPr lang="en-US" sz="1200" b="1">
                <a:solidFill>
                  <a:schemeClr val="dk1"/>
                </a:solidFill>
                <a:highlight>
                  <a:srgbClr val="FFFFFE"/>
                </a:highlight>
                <a:latin typeface="Courier New"/>
                <a:ea typeface="Courier New"/>
                <a:cs typeface="Courier New"/>
                <a:sym typeface="Courier New"/>
              </a:rPr>
              <a:t>,</a:t>
            </a:r>
            <a:r>
              <a:rPr lang="en-US" sz="1200" b="1">
                <a:solidFill>
                  <a:srgbClr val="09885A"/>
                </a:solidFill>
                <a:highlight>
                  <a:srgbClr val="FFFFFE"/>
                </a:highlight>
                <a:latin typeface="Courier New"/>
                <a:ea typeface="Courier New"/>
                <a:cs typeface="Courier New"/>
                <a:sym typeface="Courier New"/>
              </a:rPr>
              <a:t>8</a:t>
            </a: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PRIMARY</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KEY</a:t>
            </a:r>
            <a:r>
              <a:rPr lang="en-US" sz="1200" b="1">
                <a:solidFill>
                  <a:schemeClr val="dk1"/>
                </a:solidFill>
                <a:highlight>
                  <a:srgbClr val="FFFFFE"/>
                </a:highlight>
                <a:latin typeface="Courier New"/>
                <a:ea typeface="Courier New"/>
                <a:cs typeface="Courier New"/>
                <a:sym typeface="Courier New"/>
              </a:rPr>
              <a:t> (air_store_id)</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LOAD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DATA</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LOCAL</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INFILE</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"D:/NTU/Database System/Group Project/adjusted csv/air_store_info.csv"</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INTO</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TABLE</a:t>
            </a:r>
            <a:r>
              <a:rPr lang="en-US" sz="1200" b="1">
                <a:solidFill>
                  <a:schemeClr val="dk1"/>
                </a:solidFill>
                <a:highlight>
                  <a:srgbClr val="FFFFFE"/>
                </a:highlight>
                <a:latin typeface="Courier New"/>
                <a:ea typeface="Courier New"/>
                <a:cs typeface="Courier New"/>
                <a:sym typeface="Courier New"/>
              </a:rPr>
              <a:t> air_store_info</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FIELDS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LINES</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TERMINATED</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BY</a:t>
            </a:r>
            <a:r>
              <a:rPr lang="en-US" sz="1200" b="1">
                <a:solidFill>
                  <a:schemeClr val="dk1"/>
                </a:solidFill>
                <a:highlight>
                  <a:srgbClr val="FFFFFE"/>
                </a:highlight>
                <a:latin typeface="Courier New"/>
                <a:ea typeface="Courier New"/>
                <a:cs typeface="Courier New"/>
                <a:sym typeface="Courier New"/>
              </a:rPr>
              <a:t> </a:t>
            </a:r>
            <a:r>
              <a:rPr lang="en-US" sz="1200" b="1">
                <a:solidFill>
                  <a:srgbClr val="5D90CD"/>
                </a:solidFill>
                <a:highlight>
                  <a:srgbClr val="FFFFFE"/>
                </a:highlight>
                <a:latin typeface="Courier New"/>
                <a:ea typeface="Courier New"/>
                <a:cs typeface="Courier New"/>
                <a:sym typeface="Courier New"/>
              </a:rPr>
              <a:t>'\n'</a:t>
            </a:r>
            <a:endParaRPr sz="1200" b="1">
              <a:solidFill>
                <a:srgbClr val="5D90CD"/>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rgbClr val="AF956F"/>
                </a:solidFill>
                <a:highlight>
                  <a:srgbClr val="FFFFFE"/>
                </a:highlight>
                <a:latin typeface="Courier New"/>
                <a:ea typeface="Courier New"/>
                <a:cs typeface="Courier New"/>
                <a:sym typeface="Courier New"/>
              </a:rPr>
              <a:t>IGNORE</a:t>
            </a:r>
            <a:r>
              <a:rPr lang="en-US" sz="1200" b="1">
                <a:solidFill>
                  <a:schemeClr val="dk1"/>
                </a:solidFill>
                <a:highlight>
                  <a:srgbClr val="FFFFFE"/>
                </a:highlight>
                <a:latin typeface="Courier New"/>
                <a:ea typeface="Courier New"/>
                <a:cs typeface="Courier New"/>
                <a:sym typeface="Courier New"/>
              </a:rPr>
              <a:t> </a:t>
            </a:r>
            <a:r>
              <a:rPr lang="en-US" sz="1200" b="1">
                <a:solidFill>
                  <a:srgbClr val="09885A"/>
                </a:solidFill>
                <a:highlight>
                  <a:srgbClr val="FFFFFE"/>
                </a:highlight>
                <a:latin typeface="Courier New"/>
                <a:ea typeface="Courier New"/>
                <a:cs typeface="Courier New"/>
                <a:sym typeface="Courier New"/>
              </a:rPr>
              <a:t>1</a:t>
            </a:r>
            <a:r>
              <a:rPr lang="en-US" sz="1200" b="1">
                <a:solidFill>
                  <a:schemeClr val="dk1"/>
                </a:solidFill>
                <a:highlight>
                  <a:srgbClr val="FFFFFE"/>
                </a:highlight>
                <a:latin typeface="Courier New"/>
                <a:ea typeface="Courier New"/>
                <a:cs typeface="Courier New"/>
                <a:sym typeface="Courier New"/>
              </a:rPr>
              <a:t> </a:t>
            </a:r>
            <a:r>
              <a:rPr lang="en-US" sz="1200" b="1">
                <a:solidFill>
                  <a:srgbClr val="AF956F"/>
                </a:solidFill>
                <a:highlight>
                  <a:srgbClr val="FFFFFE"/>
                </a:highlight>
                <a:latin typeface="Courier New"/>
                <a:ea typeface="Courier New"/>
                <a:cs typeface="Courier New"/>
                <a:sym typeface="Courier New"/>
              </a:rPr>
              <a:t>LINES</a:t>
            </a:r>
            <a:endParaRPr sz="1200" b="1">
              <a:solidFill>
                <a:srgbClr val="AF956F"/>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r>
              <a:rPr lang="en-US" sz="1200" b="1">
                <a:solidFill>
                  <a:schemeClr val="dk1"/>
                </a:solidFill>
                <a:highlight>
                  <a:srgbClr val="FFFFFE"/>
                </a:highlight>
                <a:latin typeface="Courier New"/>
                <a:ea typeface="Courier New"/>
                <a:cs typeface="Courier New"/>
                <a:sym typeface="Courier New"/>
              </a:rPr>
              <a:t>(air_store_id,air_genre_name,air_area_name,latitude,longitude);</a:t>
            </a:r>
            <a:endParaRPr sz="1200" b="1">
              <a:solidFill>
                <a:schemeClr val="dk1"/>
              </a:solidFill>
              <a:highlight>
                <a:srgbClr val="FFFFFE"/>
              </a:highlight>
              <a:latin typeface="Courier New"/>
              <a:ea typeface="Courier New"/>
              <a:cs typeface="Courier New"/>
              <a:sym typeface="Courier New"/>
            </a:endParaRPr>
          </a:p>
          <a:p>
            <a:pPr marL="0" lvl="0" indent="0" algn="l" rtl="0">
              <a:lnSpc>
                <a:spcPct val="133333"/>
              </a:lnSpc>
              <a:spcBef>
                <a:spcPts val="0"/>
              </a:spcBef>
              <a:spcAft>
                <a:spcPts val="0"/>
              </a:spcAft>
              <a:buNone/>
            </a:pPr>
            <a:endParaRPr sz="1200" b="1">
              <a:solidFill>
                <a:schemeClr val="dk1"/>
              </a:solidFill>
              <a:highlight>
                <a:srgbClr val="FFFFFE"/>
              </a:highlight>
              <a:latin typeface="Courier New"/>
              <a:ea typeface="Courier New"/>
              <a:cs typeface="Courier New"/>
              <a:sym typeface="Courier New"/>
            </a:endParaRPr>
          </a:p>
        </p:txBody>
      </p:sp>
      <p:sp>
        <p:nvSpPr>
          <p:cNvPr id="410" name="Google Shape;410;p10"/>
          <p:cNvSpPr/>
          <p:nvPr/>
        </p:nvSpPr>
        <p:spPr>
          <a:xfrm>
            <a:off x="218650" y="976353"/>
            <a:ext cx="11973300" cy="4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rPr>
              <a:t>Create table air_store_info</a:t>
            </a:r>
            <a:endParaRPr/>
          </a:p>
        </p:txBody>
      </p:sp>
      <p:pic>
        <p:nvPicPr>
          <p:cNvPr id="411" name="Google Shape;411;p10"/>
          <p:cNvPicPr preferRelativeResize="0"/>
          <p:nvPr/>
        </p:nvPicPr>
        <p:blipFill rotWithShape="1">
          <a:blip r:embed="rId3">
            <a:alphaModFix/>
          </a:blip>
          <a:srcRect l="582" r="740" b="37170"/>
          <a:stretch/>
        </p:blipFill>
        <p:spPr>
          <a:xfrm>
            <a:off x="4769675" y="1062075"/>
            <a:ext cx="6400801" cy="2125609"/>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自定义 1560">
      <a:dk1>
        <a:srgbClr val="000000"/>
      </a:dk1>
      <a:lt1>
        <a:srgbClr val="FFFFFF"/>
      </a:lt1>
      <a:dk2>
        <a:srgbClr val="44546A"/>
      </a:dk2>
      <a:lt2>
        <a:srgbClr val="E7E6E6"/>
      </a:lt2>
      <a:accent1>
        <a:srgbClr val="41B0BF"/>
      </a:accent1>
      <a:accent2>
        <a:srgbClr val="E8B136"/>
      </a:accent2>
      <a:accent3>
        <a:srgbClr val="D94561"/>
      </a:accent3>
      <a:accent4>
        <a:srgbClr val="41B0BF"/>
      </a:accent4>
      <a:accent5>
        <a:srgbClr val="E8B136"/>
      </a:accent5>
      <a:accent6>
        <a:srgbClr val="DC425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自定义 1560">
      <a:dk1>
        <a:srgbClr val="000000"/>
      </a:dk1>
      <a:lt1>
        <a:srgbClr val="FFFFFF"/>
      </a:lt1>
      <a:dk2>
        <a:srgbClr val="44546A"/>
      </a:dk2>
      <a:lt2>
        <a:srgbClr val="E7E6E6"/>
      </a:lt2>
      <a:accent1>
        <a:srgbClr val="41B0BF"/>
      </a:accent1>
      <a:accent2>
        <a:srgbClr val="E8B136"/>
      </a:accent2>
      <a:accent3>
        <a:srgbClr val="D94561"/>
      </a:accent3>
      <a:accent4>
        <a:srgbClr val="41B0BF"/>
      </a:accent4>
      <a:accent5>
        <a:srgbClr val="E8B136"/>
      </a:accent5>
      <a:accent6>
        <a:srgbClr val="DC4254"/>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第一PPT模板网-WWW.1PPT.CO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4575</Words>
  <Application>Microsoft Office PowerPoint</Application>
  <PresentationFormat>宽屏</PresentationFormat>
  <Paragraphs>560</Paragraphs>
  <Slides>52</Slides>
  <Notes>52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52</vt:i4>
      </vt:variant>
    </vt:vector>
  </HeadingPairs>
  <TitlesOfParts>
    <vt:vector size="61" baseType="lpstr">
      <vt:lpstr>Microsoft Yahei</vt:lpstr>
      <vt:lpstr>Arial</vt:lpstr>
      <vt:lpstr>Calibri</vt:lpstr>
      <vt:lpstr>Comic Sans MS</vt:lpstr>
      <vt:lpstr>Courier New</vt:lpstr>
      <vt:lpstr>Times New Roman</vt:lpstr>
      <vt:lpstr>Office 主题​​</vt:lpstr>
      <vt:lpstr>Office 主题​​</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Bojun Zhang</cp:lastModifiedBy>
  <cp:revision>1</cp:revision>
  <dcterms:created xsi:type="dcterms:W3CDTF">2021-09-05T14:15:00Z</dcterms:created>
  <dcterms:modified xsi:type="dcterms:W3CDTF">2021-10-17T05:43:14Z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